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94660"/>
  </p:normalViewPr>
  <p:slideViewPr>
    <p:cSldViewPr snapToGrid="0" showGuides="1">
      <p:cViewPr varScale="1">
        <p:scale>
          <a:sx n="73" d="100"/>
          <a:sy n="73" d="100"/>
        </p:scale>
        <p:origin x="3084" y="84"/>
      </p:cViewPr>
      <p:guideLst>
        <p:guide orient="horz" pos="3120"/>
        <p:guide pos="2183"/>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slides/slide2.xml" Type="http://schemas.openxmlformats.org/officeDocument/2006/relationships/slide"/><Relationship Id="rId4" Target="notesMasters/notesMaster1.xml" Type="http://schemas.openxmlformats.org/officeDocument/2006/relationships/notesMaster"/><Relationship Id="rId5" Target="presProps.xml" Type="http://schemas.openxmlformats.org/officeDocument/2006/relationships/presProps"/><Relationship Id="rId6" Target="viewProps.xml" Type="http://schemas.openxmlformats.org/officeDocument/2006/relationships/viewProps"/><Relationship Id="rId7" Target="theme/theme1.xml" Type="http://schemas.openxmlformats.org/officeDocument/2006/relationships/theme"/><Relationship Id="rId8" Target="tableStyles.xml" Type="http://schemas.openxmlformats.org/officeDocument/2006/relationships/tableStyles"/></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A64E450-47DE-4BA5-BFCF-D15E100607E5}" type="datetimeFigureOut">
              <a:rPr kumimoji="1" lang="ja-JP" altLang="en-US" smtClean="0"/>
              <a:t>2026/6/11</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6CAF07F-7437-4FDA-88C2-C31DAFC9719A}" type="slidenum">
              <a:rPr kumimoji="1" lang="ja-JP" altLang="en-US" smtClean="0"/>
              <a:t>‹#›</a:t>
            </a:fld>
            <a:endParaRPr kumimoji="1" lang="ja-JP" altLang="en-US"/>
          </a:p>
        </p:txBody>
      </p:sp>
    </p:spTree>
    <p:extLst>
      <p:ext uri="{BB962C8B-B14F-4D97-AF65-F5344CB8AC3E}">
        <p14:creationId xmlns:p14="http://schemas.microsoft.com/office/powerpoint/2010/main" val="12066490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CAF07F-7437-4FDA-88C2-C31DAFC9719A}" type="slidenum">
              <a:rPr kumimoji="1" lang="ja-JP" altLang="en-US" smtClean="0"/>
              <a:t>2</a:t>
            </a:fld>
            <a:endParaRPr kumimoji="1" lang="ja-JP" altLang="en-US"/>
          </a:p>
        </p:txBody>
      </p:sp>
    </p:spTree>
    <p:extLst>
      <p:ext uri="{BB962C8B-B14F-4D97-AF65-F5344CB8AC3E}">
        <p14:creationId xmlns:p14="http://schemas.microsoft.com/office/powerpoint/2010/main" val="333795966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403940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395432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406639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110181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90685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167770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335794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257236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216794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410192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B7A225-FB61-40A1-8A3B-7F1F30D6BC07}" type="datetimeFigureOut">
              <a:rPr kumimoji="1" lang="ja-JP" altLang="en-US" smtClean="0"/>
              <a:t>2026/6/11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269964550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AEB7A225-FB61-40A1-8A3B-7F1F30D6BC07}" type="datetimeFigureOut">
              <a:rPr kumimoji="1" lang="ja-JP" altLang="en-US" smtClean="0"/>
              <a:t>2026/6/11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A886B551-AA48-439D-80D8-EF2E88EAEFCB}" type="slidenum">
              <a:rPr kumimoji="1" lang="ja-JP" altLang="en-US" smtClean="0"/>
              <a:t>‹#›</a:t>
            </a:fld>
            <a:endParaRPr kumimoji="1" lang="ja-JP" altLang="en-US"/>
          </a:p>
        </p:txBody>
      </p:sp>
    </p:spTree>
    <p:extLst>
      <p:ext uri="{BB962C8B-B14F-4D97-AF65-F5344CB8AC3E}">
        <p14:creationId xmlns:p14="http://schemas.microsoft.com/office/powerpoint/2010/main" val="414231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jpeg" Type="http://schemas.openxmlformats.org/officeDocument/2006/relationships/image"/><Relationship Id="rId4" Target="cid:f8b3deca-ae54-4da8-ad9e-088235396117@JPNP286.PROD.OUTLOOK.COM" TargetMode="External" Type="http://schemas.openxmlformats.org/officeDocument/2006/relationships/image"/><Relationship Id="rId5" Target="mailto:syokua@pref.mie.lg.jp" TargetMode="External" Type="http://schemas.openxmlformats.org/officeDocument/2006/relationships/hyperlink"/><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CF1DC275-2C11-CE2D-9F1C-803D9FC9CE85}"/>
              </a:ext>
            </a:extLst>
          </p:cNvPr>
          <p:cNvSpPr txBox="1"/>
          <p:nvPr/>
        </p:nvSpPr>
        <p:spPr>
          <a:xfrm>
            <a:off x="198417" y="1567115"/>
            <a:ext cx="6382785"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化学（無機質）肥料は、原料の大部分を輸入に依存し国際価格の影響を受けやすくなっています。</a:t>
            </a:r>
            <a:b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そこで、国内資源由来肥料の活用技術の確立や既に確立した技術の普及拡大に必要な機械の導入を支援することで、化学肥料からの転換及び肥料コスト低減につながるモデル体系を確立し、普及拡大を図ります。</a:t>
            </a:r>
            <a:endParaRPr kumimoji="1" lang="ja-JP" altLang="en-US" sz="1200" dirty="0">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7DAA9225-DEB9-8DDD-BD8A-06FD6A86AFC7}"/>
              </a:ext>
            </a:extLst>
          </p:cNvPr>
          <p:cNvSpPr/>
          <p:nvPr/>
        </p:nvSpPr>
        <p:spPr>
          <a:xfrm>
            <a:off x="37678" y="7516056"/>
            <a:ext cx="1515291" cy="4572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取組イメージ（</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a:t>
            </a:r>
          </a:p>
        </p:txBody>
      </p:sp>
      <p:grpSp>
        <p:nvGrpSpPr>
          <p:cNvPr id="10" name="グループ化 9">
            <a:extLst>
              <a:ext uri="{FF2B5EF4-FFF2-40B4-BE49-F238E27FC236}">
                <a16:creationId xmlns:a16="http://schemas.microsoft.com/office/drawing/2014/main" id="{6EFFDF66-AB3D-F775-EF67-CBD843041154}"/>
              </a:ext>
            </a:extLst>
          </p:cNvPr>
          <p:cNvGrpSpPr/>
          <p:nvPr/>
        </p:nvGrpSpPr>
        <p:grpSpPr>
          <a:xfrm>
            <a:off x="21252" y="2607468"/>
            <a:ext cx="1535661" cy="2013350"/>
            <a:chOff x="232598" y="2531796"/>
            <a:chExt cx="1535661" cy="2013350"/>
          </a:xfrm>
        </p:grpSpPr>
        <p:sp>
          <p:nvSpPr>
            <p:cNvPr id="22" name="四角形: 角を丸くする 21">
              <a:extLst>
                <a:ext uri="{FF2B5EF4-FFF2-40B4-BE49-F238E27FC236}">
                  <a16:creationId xmlns:a16="http://schemas.microsoft.com/office/drawing/2014/main" id="{2E042ACC-EE21-775F-C164-DD76A8295F05}"/>
                </a:ext>
              </a:extLst>
            </p:cNvPr>
            <p:cNvSpPr/>
            <p:nvPr/>
          </p:nvSpPr>
          <p:spPr>
            <a:xfrm>
              <a:off x="252968" y="3422371"/>
              <a:ext cx="1515291" cy="4572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補助対象</a:t>
              </a:r>
            </a:p>
          </p:txBody>
        </p:sp>
        <p:sp>
          <p:nvSpPr>
            <p:cNvPr id="24" name="四角形: 角を丸くする 23">
              <a:extLst>
                <a:ext uri="{FF2B5EF4-FFF2-40B4-BE49-F238E27FC236}">
                  <a16:creationId xmlns:a16="http://schemas.microsoft.com/office/drawing/2014/main" id="{657042A0-EC62-589E-775A-849B2C586232}"/>
                </a:ext>
              </a:extLst>
            </p:cNvPr>
            <p:cNvSpPr/>
            <p:nvPr/>
          </p:nvSpPr>
          <p:spPr>
            <a:xfrm>
              <a:off x="249023" y="2531796"/>
              <a:ext cx="1515291" cy="4572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公募期間</a:t>
              </a:r>
            </a:p>
          </p:txBody>
        </p:sp>
        <p:sp>
          <p:nvSpPr>
            <p:cNvPr id="26" name="四角形: 角を丸くする 25">
              <a:extLst>
                <a:ext uri="{FF2B5EF4-FFF2-40B4-BE49-F238E27FC236}">
                  <a16:creationId xmlns:a16="http://schemas.microsoft.com/office/drawing/2014/main" id="{8E920FA1-D311-91DD-9522-F59925BFD4F5}"/>
                </a:ext>
              </a:extLst>
            </p:cNvPr>
            <p:cNvSpPr/>
            <p:nvPr/>
          </p:nvSpPr>
          <p:spPr>
            <a:xfrm>
              <a:off x="232598" y="4087946"/>
              <a:ext cx="1515291" cy="4572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内容</a:t>
              </a:r>
            </a:p>
          </p:txBody>
        </p:sp>
      </p:grpSp>
      <p:grpSp>
        <p:nvGrpSpPr>
          <p:cNvPr id="8" name="グループ化 7">
            <a:extLst>
              <a:ext uri="{FF2B5EF4-FFF2-40B4-BE49-F238E27FC236}">
                <a16:creationId xmlns:a16="http://schemas.microsoft.com/office/drawing/2014/main" id="{EE653394-2831-F4F4-9874-1C7F01469EDB}"/>
              </a:ext>
            </a:extLst>
          </p:cNvPr>
          <p:cNvGrpSpPr/>
          <p:nvPr/>
        </p:nvGrpSpPr>
        <p:grpSpPr>
          <a:xfrm>
            <a:off x="1326656" y="4254057"/>
            <a:ext cx="6556514" cy="2157080"/>
            <a:chOff x="1568100" y="4218697"/>
            <a:chExt cx="6824118" cy="2157080"/>
          </a:xfrm>
        </p:grpSpPr>
        <p:sp>
          <p:nvSpPr>
            <p:cNvPr id="29" name="テキスト ボックス 28">
              <a:extLst>
                <a:ext uri="{FF2B5EF4-FFF2-40B4-BE49-F238E27FC236}">
                  <a16:creationId xmlns:a16="http://schemas.microsoft.com/office/drawing/2014/main" id="{8AB6506C-DCAE-A827-B19B-351AB1A0B501}"/>
                </a:ext>
              </a:extLst>
            </p:cNvPr>
            <p:cNvSpPr txBox="1"/>
            <p:nvPr/>
          </p:nvSpPr>
          <p:spPr>
            <a:xfrm>
              <a:off x="1568101" y="4218697"/>
              <a:ext cx="5740457"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（１）</a:t>
              </a:r>
              <a:r>
                <a:rPr kumimoji="1" lang="zh-TW" altLang="en-US" sz="1600" b="1" dirty="0">
                  <a:solidFill>
                    <a:schemeClr val="accent6">
                      <a:lumMod val="50000"/>
                    </a:schemeClr>
                  </a:solidFill>
                  <a:latin typeface="Meiryo UI" panose="020B0604030504040204" pitchFamily="50" charset="-128"/>
                  <a:ea typeface="Meiryo UI" panose="020B0604030504040204" pitchFamily="50" charset="-128"/>
                </a:rPr>
                <a:t>物価高騰対応国内資源由来肥料転換</a:t>
              </a:r>
              <a:r>
                <a:rPr kumimoji="1" lang="ja-JP" altLang="en-US" sz="1600" b="1" dirty="0">
                  <a:solidFill>
                    <a:schemeClr val="accent6">
                      <a:lumMod val="50000"/>
                    </a:schemeClr>
                  </a:solidFill>
                  <a:latin typeface="Meiryo UI" panose="020B0604030504040204" pitchFamily="50" charset="-128"/>
                  <a:ea typeface="Meiryo UI" panose="020B0604030504040204" pitchFamily="50" charset="-128"/>
                </a:rPr>
                <a:t>モデル</a:t>
              </a:r>
              <a:r>
                <a:rPr kumimoji="1" lang="zh-TW" altLang="en-US" sz="1600" b="1" dirty="0">
                  <a:solidFill>
                    <a:schemeClr val="accent6">
                      <a:lumMod val="50000"/>
                    </a:schemeClr>
                  </a:solidFill>
                  <a:latin typeface="Meiryo UI" panose="020B0604030504040204" pitchFamily="50" charset="-128"/>
                  <a:ea typeface="Meiryo UI" panose="020B0604030504040204" pitchFamily="50" charset="-128"/>
                </a:rPr>
                <a:t>支援事業</a:t>
              </a:r>
              <a:endParaRPr kumimoji="1" lang="en-US" altLang="zh-TW" sz="1600" b="1"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補助金：定額、上限</a:t>
              </a:r>
              <a:r>
                <a:rPr kumimoji="1" lang="en-US" altLang="ja-JP" dirty="0">
                  <a:latin typeface="Meiryo UI" panose="020B0604030504040204" pitchFamily="50" charset="-128"/>
                  <a:ea typeface="Meiryo UI" panose="020B0604030504040204" pitchFamily="50" charset="-128"/>
                </a:rPr>
                <a:t>22</a:t>
              </a:r>
              <a:r>
                <a:rPr kumimoji="1" lang="ja-JP" altLang="en-US" dirty="0">
                  <a:latin typeface="Meiryo UI" panose="020B0604030504040204" pitchFamily="50" charset="-128"/>
                  <a:ea typeface="Meiryo UI" panose="020B0604030504040204" pitchFamily="50" charset="-128"/>
                </a:rPr>
                <a:t>万円以内</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009B5BFE-52D2-61D2-909B-AD6A35578AEF}"/>
                </a:ext>
              </a:extLst>
            </p:cNvPr>
            <p:cNvSpPr txBox="1"/>
            <p:nvPr/>
          </p:nvSpPr>
          <p:spPr>
            <a:xfrm>
              <a:off x="1568100" y="5411793"/>
              <a:ext cx="663943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（２）</a:t>
              </a:r>
              <a:r>
                <a:rPr kumimoji="1" lang="zh-TW" altLang="en-US" sz="1600" b="1" dirty="0">
                  <a:solidFill>
                    <a:schemeClr val="accent6">
                      <a:lumMod val="50000"/>
                    </a:schemeClr>
                  </a:solidFill>
                  <a:latin typeface="Meiryo UI" panose="020B0604030504040204" pitchFamily="50" charset="-128"/>
                  <a:ea typeface="Meiryo UI" panose="020B0604030504040204" pitchFamily="50" charset="-128"/>
                </a:rPr>
                <a:t>物価高騰対応国内資源由来肥料転換推進整備事業</a:t>
              </a:r>
              <a:r>
                <a:rPr kumimoji="1" lang="ja-JP" altLang="en-US" sz="1600" b="1"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6056368A-60E4-0D9C-49E9-85E0B0AE2B1E}"/>
                </a:ext>
              </a:extLst>
            </p:cNvPr>
            <p:cNvSpPr txBox="1"/>
            <p:nvPr/>
          </p:nvSpPr>
          <p:spPr>
            <a:xfrm>
              <a:off x="2132958" y="6006445"/>
              <a:ext cx="6259260"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・ドローン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肥料散布、緑肥播種</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、可変施肥機　等</a:t>
              </a:r>
              <a:endParaRPr kumimoji="1" lang="en-US" altLang="ja-JP"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0B7B217B-DDD9-CE42-5F82-FB065086C7AC}"/>
                </a:ext>
              </a:extLst>
            </p:cNvPr>
            <p:cNvSpPr txBox="1"/>
            <p:nvPr/>
          </p:nvSpPr>
          <p:spPr>
            <a:xfrm>
              <a:off x="2132958" y="4803547"/>
              <a:ext cx="5175600"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・有機質肥料の散布実証に必要な委託費</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・可変施肥の実証に必要なシステム利用料　等</a:t>
              </a:r>
              <a:endParaRPr kumimoji="1" lang="en-US" altLang="ja-JP" dirty="0">
                <a:latin typeface="Meiryo UI" panose="020B0604030504040204" pitchFamily="50" charset="-128"/>
                <a:ea typeface="Meiryo UI" panose="020B0604030504040204" pitchFamily="50" charset="-128"/>
              </a:endParaRPr>
            </a:p>
          </p:txBody>
        </p:sp>
      </p:grpSp>
      <p:sp>
        <p:nvSpPr>
          <p:cNvPr id="34" name="四角形: 角を丸くする 33">
            <a:extLst>
              <a:ext uri="{FF2B5EF4-FFF2-40B4-BE49-F238E27FC236}">
                <a16:creationId xmlns:a16="http://schemas.microsoft.com/office/drawing/2014/main" id="{3D98B31D-D454-5A4B-DA03-FA6013758C05}"/>
              </a:ext>
            </a:extLst>
          </p:cNvPr>
          <p:cNvSpPr/>
          <p:nvPr/>
        </p:nvSpPr>
        <p:spPr>
          <a:xfrm>
            <a:off x="37678" y="6337300"/>
            <a:ext cx="1515291" cy="4572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成果目標</a:t>
            </a:r>
          </a:p>
        </p:txBody>
      </p:sp>
      <p:sp>
        <p:nvSpPr>
          <p:cNvPr id="35" name="テキスト ボックス 34">
            <a:extLst>
              <a:ext uri="{FF2B5EF4-FFF2-40B4-BE49-F238E27FC236}">
                <a16:creationId xmlns:a16="http://schemas.microsoft.com/office/drawing/2014/main" id="{137BCABD-7A47-CA8D-7E00-8C1955E28EB9}"/>
              </a:ext>
            </a:extLst>
          </p:cNvPr>
          <p:cNvSpPr txBox="1"/>
          <p:nvPr/>
        </p:nvSpPr>
        <p:spPr>
          <a:xfrm>
            <a:off x="198417" y="6806744"/>
            <a:ext cx="6556513" cy="738664"/>
          </a:xfrm>
          <a:prstGeom prst="rect">
            <a:avLst/>
          </a:prstGeom>
          <a:noFill/>
        </p:spPr>
        <p:txBody>
          <a:bodyPr wrap="square" rtlCol="0">
            <a:spAutoFit/>
          </a:bodyPr>
          <a:lstStyle/>
          <a:p>
            <a:r>
              <a:rPr lang="ja-JP" altLang="ja-JP" sz="1400" dirty="0">
                <a:latin typeface="Meiryo UI" panose="020B0604030504040204" pitchFamily="50" charset="-128"/>
                <a:ea typeface="Meiryo UI" panose="020B0604030504040204" pitchFamily="50" charset="-128"/>
              </a:rPr>
              <a:t>国内資源由来肥料の省力施肥技術及び適正施肥技術の確立に取り組み、化学肥料からの転換及び施肥コスト低減につながる栽培体系の実証を支援するとともに、得られた知見の普及拡大</a:t>
            </a:r>
            <a:r>
              <a:rPr lang="ja-JP" altLang="en-US" sz="1400" dirty="0">
                <a:latin typeface="Meiryo UI" panose="020B0604030504040204" pitchFamily="50" charset="-128"/>
                <a:ea typeface="Meiryo UI" panose="020B0604030504040204" pitchFamily="50" charset="-128"/>
              </a:rPr>
              <a:t>を図る</a:t>
            </a:r>
            <a:endParaRPr kumimoji="1" lang="en-US" altLang="ja-JP" sz="1400" dirty="0">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E53B7043-A5F2-56AF-D6EB-5C678531FA32}"/>
              </a:ext>
            </a:extLst>
          </p:cNvPr>
          <p:cNvGrpSpPr/>
          <p:nvPr/>
        </p:nvGrpSpPr>
        <p:grpSpPr>
          <a:xfrm>
            <a:off x="1585817" y="2538268"/>
            <a:ext cx="5028231" cy="1388900"/>
            <a:chOff x="1996981" y="2831215"/>
            <a:chExt cx="5028231" cy="1388900"/>
          </a:xfrm>
        </p:grpSpPr>
        <p:sp>
          <p:nvSpPr>
            <p:cNvPr id="27" name="テキスト ボックス 26">
              <a:extLst>
                <a:ext uri="{FF2B5EF4-FFF2-40B4-BE49-F238E27FC236}">
                  <a16:creationId xmlns:a16="http://schemas.microsoft.com/office/drawing/2014/main" id="{09F0D97B-FB65-C293-07D7-3925CDC716E4}"/>
                </a:ext>
              </a:extLst>
            </p:cNvPr>
            <p:cNvSpPr txBox="1"/>
            <p:nvPr/>
          </p:nvSpPr>
          <p:spPr>
            <a:xfrm>
              <a:off x="1996981" y="3850783"/>
              <a:ext cx="4617070"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県内の認定農業者、農業者の組織する団体等</a:t>
              </a:r>
            </a:p>
          </p:txBody>
        </p:sp>
        <p:grpSp>
          <p:nvGrpSpPr>
            <p:cNvPr id="7" name="グループ化 6">
              <a:extLst>
                <a:ext uri="{FF2B5EF4-FFF2-40B4-BE49-F238E27FC236}">
                  <a16:creationId xmlns:a16="http://schemas.microsoft.com/office/drawing/2014/main" id="{99C2B1D0-5E06-C8C9-5CF5-DBEE3FB6D348}"/>
                </a:ext>
              </a:extLst>
            </p:cNvPr>
            <p:cNvGrpSpPr/>
            <p:nvPr/>
          </p:nvGrpSpPr>
          <p:grpSpPr>
            <a:xfrm>
              <a:off x="1996981" y="2831215"/>
              <a:ext cx="5028231" cy="985340"/>
              <a:chOff x="1996981" y="2923108"/>
              <a:chExt cx="5028231" cy="985340"/>
            </a:xfrm>
          </p:grpSpPr>
          <p:sp>
            <p:nvSpPr>
              <p:cNvPr id="36" name="テキスト ボックス 35">
                <a:extLst>
                  <a:ext uri="{FF2B5EF4-FFF2-40B4-BE49-F238E27FC236}">
                    <a16:creationId xmlns:a16="http://schemas.microsoft.com/office/drawing/2014/main" id="{E2D4AF1D-5D91-9F56-AFEC-3AC0E8C26863}"/>
                  </a:ext>
                </a:extLst>
              </p:cNvPr>
              <p:cNvSpPr txBox="1"/>
              <p:nvPr/>
            </p:nvSpPr>
            <p:spPr>
              <a:xfrm>
                <a:off x="1996981" y="2923108"/>
                <a:ext cx="5028231" cy="646331"/>
              </a:xfrm>
              <a:prstGeom prst="rect">
                <a:avLst/>
              </a:prstGeom>
              <a:noFill/>
            </p:spPr>
            <p:txBody>
              <a:bodyPr wrap="square" rtlCol="0">
                <a:spAutoFit/>
              </a:bodyPr>
              <a:lstStyle/>
              <a:p>
                <a:r>
                  <a:rPr kumimoji="1" lang="ja-JP" altLang="en-US" strike="sngStrike" dirty="0">
                    <a:latin typeface="Meiryo UI" panose="020B0604030504040204" pitchFamily="50" charset="-128"/>
                    <a:ea typeface="Meiryo UI" panose="020B0604030504040204" pitchFamily="50" charset="-128"/>
                  </a:rPr>
                  <a:t>令和８年４月</a:t>
                </a:r>
                <a:r>
                  <a:rPr kumimoji="1" lang="en-US" altLang="ja-JP" strike="sngStrike" dirty="0">
                    <a:latin typeface="Meiryo UI" panose="020B0604030504040204" pitchFamily="50" charset="-128"/>
                    <a:ea typeface="Meiryo UI" panose="020B0604030504040204" pitchFamily="50" charset="-128"/>
                  </a:rPr>
                  <a:t>17</a:t>
                </a:r>
                <a:r>
                  <a:rPr kumimoji="1" lang="ja-JP" altLang="en-US" strike="sngStrike" dirty="0">
                    <a:latin typeface="Meiryo UI" panose="020B0604030504040204" pitchFamily="50" charset="-128"/>
                    <a:ea typeface="Meiryo UI" panose="020B0604030504040204" pitchFamily="50" charset="-128"/>
                  </a:rPr>
                  <a:t>日（金）～５月</a:t>
                </a:r>
                <a:r>
                  <a:rPr kumimoji="1" lang="en-US" altLang="ja-JP" strike="sngStrike" dirty="0">
                    <a:latin typeface="Meiryo UI" panose="020B0604030504040204" pitchFamily="50" charset="-128"/>
                    <a:ea typeface="Meiryo UI" panose="020B0604030504040204" pitchFamily="50" charset="-128"/>
                  </a:rPr>
                  <a:t>15</a:t>
                </a:r>
                <a:r>
                  <a:rPr kumimoji="1" lang="ja-JP" altLang="en-US" strike="sngStrike" dirty="0">
                    <a:latin typeface="Meiryo UI" panose="020B0604030504040204" pitchFamily="50" charset="-128"/>
                    <a:ea typeface="Meiryo UI" panose="020B0604030504040204" pitchFamily="50" charset="-128"/>
                  </a:rPr>
                  <a:t>日（金）</a:t>
                </a:r>
                <a:endParaRPr kumimoji="1" lang="en-US" altLang="ja-JP" strike="sngStrike"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令和８年６月</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日（金）～７月</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日（金）</a:t>
                </a:r>
              </a:p>
            </p:txBody>
          </p:sp>
          <p:sp>
            <p:nvSpPr>
              <p:cNvPr id="2" name="テキスト ボックス 1">
                <a:extLst>
                  <a:ext uri="{FF2B5EF4-FFF2-40B4-BE49-F238E27FC236}">
                    <a16:creationId xmlns:a16="http://schemas.microsoft.com/office/drawing/2014/main" id="{0A41333E-CD6F-8900-6F40-B500105132F2}"/>
                  </a:ext>
                </a:extLst>
              </p:cNvPr>
              <p:cNvSpPr txBox="1"/>
              <p:nvPr/>
            </p:nvSpPr>
            <p:spPr>
              <a:xfrm>
                <a:off x="5287427" y="3539116"/>
                <a:ext cx="1515291"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時まで</a:t>
                </a:r>
              </a:p>
            </p:txBody>
          </p:sp>
        </p:grpSp>
      </p:grpSp>
      <p:pic>
        <p:nvPicPr>
          <p:cNvPr id="6" name="図 5" descr="草の上にいる&#10;&#10;AI 生成コンテンツは誤りを含む可能性があります。">
            <a:extLst>
              <a:ext uri="{FF2B5EF4-FFF2-40B4-BE49-F238E27FC236}">
                <a16:creationId xmlns:a16="http://schemas.microsoft.com/office/drawing/2014/main" id="{E7B23129-3143-D2C8-D54A-EEE8842DD2E6}"/>
              </a:ext>
            </a:extLst>
          </p:cNvPr>
          <p:cNvPicPr>
            <a:picLocks noChangeAspect="1"/>
          </p:cNvPicPr>
          <p:nvPr/>
        </p:nvPicPr>
        <p:blipFill>
          <a:blip r:embed="rId2">
            <a:extLst>
              <a:ext uri="{28A0092B-C50C-407E-A947-70E740481C1C}">
                <a14:useLocalDpi xmlns:a14="http://schemas.microsoft.com/office/drawing/2010/main" val="0"/>
              </a:ext>
            </a:extLst>
          </a:blip>
          <a:srcRect b="70398"/>
          <a:stretch>
            <a:fillRect/>
          </a:stretch>
        </p:blipFill>
        <p:spPr>
          <a:xfrm>
            <a:off x="-87696" y="-66361"/>
            <a:ext cx="7106418" cy="1712424"/>
          </a:xfrm>
          <a:prstGeom prst="rect">
            <a:avLst/>
          </a:prstGeom>
          <a:ln>
            <a:noFill/>
          </a:ln>
          <a:effectLst>
            <a:softEdge rad="112500"/>
          </a:effectLst>
        </p:spPr>
      </p:pic>
      <p:sp>
        <p:nvSpPr>
          <p:cNvPr id="18" name="正方形/長方形 17">
            <a:extLst>
              <a:ext uri="{FF2B5EF4-FFF2-40B4-BE49-F238E27FC236}">
                <a16:creationId xmlns:a16="http://schemas.microsoft.com/office/drawing/2014/main" id="{58C58CA3-26F3-7CED-58A5-23A4145164C2}"/>
              </a:ext>
            </a:extLst>
          </p:cNvPr>
          <p:cNvSpPr/>
          <p:nvPr/>
        </p:nvSpPr>
        <p:spPr>
          <a:xfrm>
            <a:off x="-449397" y="26609"/>
            <a:ext cx="7145383" cy="15544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　　</a:t>
            </a:r>
            <a:r>
              <a:rPr lang="ja-JP" altLang="ja-JP" sz="2400" b="1" dirty="0">
                <a:latin typeface="Meiryo UI" panose="020B0604030504040204" pitchFamily="50" charset="-128"/>
                <a:ea typeface="Meiryo UI" panose="020B0604030504040204" pitchFamily="50" charset="-128"/>
              </a:rPr>
              <a:t>物価高騰対応国内資源由来肥料転換モデル事業</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　　　追加要望調査のお知らせ</a:t>
            </a:r>
            <a:endParaRPr lang="ja-JP" altLang="ja-JP" sz="24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三重県農林水産部　農産物安全・流通課</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予算額</a:t>
            </a:r>
            <a:r>
              <a:rPr lang="en-US" altLang="ja-JP" sz="1200" b="1">
                <a:latin typeface="Meiryo UI" panose="020B0604030504040204" pitchFamily="50" charset="-128"/>
                <a:ea typeface="Meiryo UI" panose="020B0604030504040204" pitchFamily="50" charset="-128"/>
              </a:rPr>
              <a:t>5,</a:t>
            </a:r>
            <a:r>
              <a:rPr lang="en-US" altLang="ja-JP" sz="1200" b="1" dirty="0">
                <a:latin typeface="Meiryo UI" panose="020B0604030504040204" pitchFamily="50" charset="-128"/>
                <a:ea typeface="Meiryo UI" panose="020B0604030504040204" pitchFamily="50" charset="-128"/>
              </a:rPr>
              <a:t>0</a:t>
            </a:r>
            <a:r>
              <a:rPr lang="en-US" altLang="ja-JP" sz="1200" b="1">
                <a:latin typeface="Meiryo UI" panose="020B0604030504040204" pitchFamily="50" charset="-128"/>
                <a:ea typeface="Meiryo UI" panose="020B0604030504040204" pitchFamily="50" charset="-128"/>
              </a:rPr>
              <a:t>48</a:t>
            </a:r>
            <a:r>
              <a:rPr lang="ja-JP" altLang="ja-JP" sz="1200" b="1" dirty="0">
                <a:latin typeface="Meiryo UI" panose="020B0604030504040204" pitchFamily="50" charset="-128"/>
                <a:ea typeface="Meiryo UI" panose="020B0604030504040204" pitchFamily="50" charset="-128"/>
              </a:rPr>
              <a:t>千円</a:t>
            </a:r>
            <a:endParaRPr kumimoji="1" lang="ja-JP" altLang="en-US" sz="12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E80E761-5E26-7223-1D8F-3DA78B63D0F8}"/>
              </a:ext>
            </a:extLst>
          </p:cNvPr>
          <p:cNvSpPr txBox="1"/>
          <p:nvPr/>
        </p:nvSpPr>
        <p:spPr>
          <a:xfrm>
            <a:off x="157493" y="8553135"/>
            <a:ext cx="1395475"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（１）</a:t>
            </a:r>
            <a:r>
              <a:rPr kumimoji="1" lang="zh-TW" altLang="en-US" sz="1000" dirty="0">
                <a:latin typeface="Meiryo UI" panose="020B0604030504040204" pitchFamily="50" charset="-128"/>
                <a:ea typeface="Meiryo UI" panose="020B0604030504040204" pitchFamily="50" charset="-128"/>
              </a:rPr>
              <a:t>物価高騰対応国内資源由来肥料転換</a:t>
            </a:r>
            <a:r>
              <a:rPr kumimoji="1" lang="ja-JP" altLang="en-US" sz="1000" dirty="0">
                <a:latin typeface="Meiryo UI" panose="020B0604030504040204" pitchFamily="50" charset="-128"/>
                <a:ea typeface="Meiryo UI" panose="020B0604030504040204" pitchFamily="50" charset="-128"/>
              </a:rPr>
              <a:t>モデル</a:t>
            </a:r>
            <a:r>
              <a:rPr kumimoji="1" lang="zh-TW" altLang="en-US" sz="1000" dirty="0">
                <a:latin typeface="Meiryo UI" panose="020B0604030504040204" pitchFamily="50" charset="-128"/>
                <a:ea typeface="Meiryo UI" panose="020B0604030504040204" pitchFamily="50" charset="-128"/>
              </a:rPr>
              <a:t>支援事業</a:t>
            </a:r>
            <a:endParaRPr kumimoji="1" lang="en-US" altLang="ja-JP" sz="10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AA413919-7F4A-9CB6-7E7C-66D49FD491E6}"/>
              </a:ext>
            </a:extLst>
          </p:cNvPr>
          <p:cNvSpPr txBox="1"/>
          <p:nvPr/>
        </p:nvSpPr>
        <p:spPr>
          <a:xfrm>
            <a:off x="1717196" y="7557652"/>
            <a:ext cx="4194066" cy="307777"/>
          </a:xfrm>
          <a:prstGeom prst="rect">
            <a:avLst/>
          </a:prstGeom>
          <a:noFill/>
        </p:spPr>
        <p:txBody>
          <a:bodyPr wrap="square" rtlCol="0">
            <a:spAutoFit/>
          </a:bodyPr>
          <a:lstStyle/>
          <a:p>
            <a:r>
              <a:rPr kumimoji="1" lang="zh-TW" altLang="en-US" sz="1400" dirty="0">
                <a:solidFill>
                  <a:schemeClr val="accent6">
                    <a:lumMod val="50000"/>
                  </a:schemeClr>
                </a:solidFill>
                <a:latin typeface="Meiryo UI" panose="020B0604030504040204" pitchFamily="50" charset="-128"/>
                <a:ea typeface="Meiryo UI" panose="020B0604030504040204" pitchFamily="50" charset="-128"/>
              </a:rPr>
              <a:t>物価高騰対応国内資源由来肥料転換</a:t>
            </a: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モデル</a:t>
            </a:r>
            <a:r>
              <a:rPr kumimoji="1" lang="zh-TW" altLang="en-US" sz="1400" dirty="0">
                <a:solidFill>
                  <a:schemeClr val="accent6">
                    <a:lumMod val="50000"/>
                  </a:schemeClr>
                </a:solidFill>
                <a:latin typeface="Meiryo UI" panose="020B0604030504040204" pitchFamily="50" charset="-128"/>
                <a:ea typeface="Meiryo UI" panose="020B0604030504040204" pitchFamily="50" charset="-128"/>
              </a:rPr>
              <a:t>支援事業</a:t>
            </a:r>
            <a:endParaRPr kumimoji="1" lang="en-US" altLang="zh-TW" sz="1400"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39" name="図 38">
            <a:extLst>
              <a:ext uri="{FF2B5EF4-FFF2-40B4-BE49-F238E27FC236}">
                <a16:creationId xmlns:a16="http://schemas.microsoft.com/office/drawing/2014/main" id="{7ED752F9-1FA1-31F3-9097-0AF2B56888DF}"/>
              </a:ext>
            </a:extLst>
          </p:cNvPr>
          <p:cNvPicPr>
            <a:picLocks noChangeAspect="1"/>
          </p:cNvPicPr>
          <p:nvPr/>
        </p:nvPicPr>
        <p:blipFill>
          <a:blip r:embed="rId3"/>
          <a:stretch>
            <a:fillRect/>
          </a:stretch>
        </p:blipFill>
        <p:spPr>
          <a:xfrm>
            <a:off x="1326656" y="8094491"/>
            <a:ext cx="3952875" cy="1576126"/>
          </a:xfrm>
          <a:prstGeom prst="rect">
            <a:avLst/>
          </a:prstGeom>
        </p:spPr>
      </p:pic>
      <p:pic>
        <p:nvPicPr>
          <p:cNvPr id="41" name="図 40">
            <a:extLst>
              <a:ext uri="{FF2B5EF4-FFF2-40B4-BE49-F238E27FC236}">
                <a16:creationId xmlns:a16="http://schemas.microsoft.com/office/drawing/2014/main" id="{D88F1AD8-024D-8720-9C3F-7F2AC4193B82}"/>
              </a:ext>
            </a:extLst>
          </p:cNvPr>
          <p:cNvPicPr>
            <a:picLocks noChangeAspect="1"/>
          </p:cNvPicPr>
          <p:nvPr/>
        </p:nvPicPr>
        <p:blipFill>
          <a:blip r:embed="rId4"/>
          <a:stretch>
            <a:fillRect/>
          </a:stretch>
        </p:blipFill>
        <p:spPr>
          <a:xfrm>
            <a:off x="5223829" y="8390669"/>
            <a:ext cx="1595360" cy="947816"/>
          </a:xfrm>
          <a:prstGeom prst="rect">
            <a:avLst/>
          </a:prstGeom>
        </p:spPr>
      </p:pic>
      <p:sp>
        <p:nvSpPr>
          <p:cNvPr id="3" name="テキスト ボックス 2">
            <a:extLst>
              <a:ext uri="{FF2B5EF4-FFF2-40B4-BE49-F238E27FC236}">
                <a16:creationId xmlns:a16="http://schemas.microsoft.com/office/drawing/2014/main" id="{81C5907F-57FC-4714-6BFB-360378F0EF5C}"/>
              </a:ext>
            </a:extLst>
          </p:cNvPr>
          <p:cNvSpPr txBox="1"/>
          <p:nvPr/>
        </p:nvSpPr>
        <p:spPr>
          <a:xfrm>
            <a:off x="1993996" y="5793923"/>
            <a:ext cx="4454429"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補助金 ：</a:t>
            </a:r>
            <a:r>
              <a:rPr kumimoji="1" lang="en-US" altLang="ja-JP" dirty="0">
                <a:latin typeface="Meiryo UI" panose="020B0604030504040204" pitchFamily="50" charset="-128"/>
                <a:ea typeface="Meiryo UI" panose="020B0604030504040204" pitchFamily="50" charset="-128"/>
              </a:rPr>
              <a:t>1/2</a:t>
            </a:r>
            <a:r>
              <a:rPr kumimoji="1" lang="ja-JP" altLang="en-US" dirty="0">
                <a:latin typeface="Meiryo UI" panose="020B0604030504040204" pitchFamily="50" charset="-128"/>
                <a:ea typeface="Meiryo UI" panose="020B0604030504040204" pitchFamily="50" charset="-128"/>
              </a:rPr>
              <a:t>以内、上限</a:t>
            </a:r>
            <a:r>
              <a:rPr kumimoji="1" lang="en-US" altLang="ja-JP" dirty="0">
                <a:latin typeface="Meiryo UI" panose="020B0604030504040204" pitchFamily="50" charset="-128"/>
                <a:ea typeface="Meiryo UI" panose="020B0604030504040204" pitchFamily="50" charset="-128"/>
              </a:rPr>
              <a:t>300</a:t>
            </a:r>
            <a:r>
              <a:rPr kumimoji="1" lang="ja-JP" altLang="en-US" dirty="0">
                <a:latin typeface="Meiryo UI" panose="020B0604030504040204" pitchFamily="50" charset="-128"/>
                <a:ea typeface="Meiryo UI" panose="020B0604030504040204" pitchFamily="50" charset="-128"/>
              </a:rPr>
              <a:t>万円以内</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158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図 1038" descr="草, 屋外, フィールド, 泥 が含まれている画像&#10;&#10;AI 生成コンテンツは誤りを含む可能性があります。">
            <a:extLst>
              <a:ext uri="{FF2B5EF4-FFF2-40B4-BE49-F238E27FC236}">
                <a16:creationId xmlns:a16="http://schemas.microsoft.com/office/drawing/2014/main" id="{496651E4-4ABE-6842-EE6F-C085ED6B0DE1}"/>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r="34941" b="32588"/>
          <a:stretch>
            <a:fillRect/>
          </a:stretch>
        </p:blipFill>
        <p:spPr bwMode="auto">
          <a:xfrm>
            <a:off x="4519997" y="2772534"/>
            <a:ext cx="2324458" cy="1354958"/>
          </a:xfrm>
          <a:prstGeom prst="rect">
            <a:avLst/>
          </a:prstGeom>
          <a:ln>
            <a:noFill/>
          </a:ln>
          <a:effectLst>
            <a:softEdge rad="112500"/>
          </a:effectLst>
          <a:extLst>
            <a:ext uri="{53640926-AAD7-44D8-BBD7-CCE9431645EC}">
              <a14:shadowObscured xmlns:a14="http://schemas.microsoft.com/office/drawing/2010/main"/>
            </a:ext>
          </a:extLst>
        </p:spPr>
      </p:pic>
      <p:sp>
        <p:nvSpPr>
          <p:cNvPr id="2" name="四角形: 角を丸くする 1">
            <a:extLst>
              <a:ext uri="{FF2B5EF4-FFF2-40B4-BE49-F238E27FC236}">
                <a16:creationId xmlns:a16="http://schemas.microsoft.com/office/drawing/2014/main" id="{C470E282-EE5A-4E99-9A45-3B5298B0C9B9}"/>
              </a:ext>
            </a:extLst>
          </p:cNvPr>
          <p:cNvSpPr/>
          <p:nvPr/>
        </p:nvSpPr>
        <p:spPr>
          <a:xfrm>
            <a:off x="38736" y="3410504"/>
            <a:ext cx="2915548" cy="4572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問い合わせおよび申請先</a:t>
            </a:r>
          </a:p>
        </p:txBody>
      </p:sp>
      <p:sp>
        <p:nvSpPr>
          <p:cNvPr id="3" name="四角形: 角を丸くする 2">
            <a:extLst>
              <a:ext uri="{FF2B5EF4-FFF2-40B4-BE49-F238E27FC236}">
                <a16:creationId xmlns:a16="http://schemas.microsoft.com/office/drawing/2014/main" id="{6EEFFAA3-5B04-F8F3-31C1-48A7EA9AC568}"/>
              </a:ext>
            </a:extLst>
          </p:cNvPr>
          <p:cNvSpPr/>
          <p:nvPr/>
        </p:nvSpPr>
        <p:spPr>
          <a:xfrm>
            <a:off x="38736" y="70729"/>
            <a:ext cx="1515291" cy="4572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取組イメージ（</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a:t>
            </a:r>
          </a:p>
        </p:txBody>
      </p:sp>
      <p:sp>
        <p:nvSpPr>
          <p:cNvPr id="11" name="四角形: 角を丸くする 10">
            <a:extLst>
              <a:ext uri="{FF2B5EF4-FFF2-40B4-BE49-F238E27FC236}">
                <a16:creationId xmlns:a16="http://schemas.microsoft.com/office/drawing/2014/main" id="{6927902F-C5BD-581D-9D60-81091DF40264}"/>
              </a:ext>
            </a:extLst>
          </p:cNvPr>
          <p:cNvSpPr/>
          <p:nvPr/>
        </p:nvSpPr>
        <p:spPr>
          <a:xfrm>
            <a:off x="38736" y="2543934"/>
            <a:ext cx="1515291" cy="4572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申請方法</a:t>
            </a:r>
          </a:p>
        </p:txBody>
      </p:sp>
      <p:sp>
        <p:nvSpPr>
          <p:cNvPr id="15" name="テキスト ボックス 14">
            <a:extLst>
              <a:ext uri="{FF2B5EF4-FFF2-40B4-BE49-F238E27FC236}">
                <a16:creationId xmlns:a16="http://schemas.microsoft.com/office/drawing/2014/main" id="{18B82B88-03A9-27F3-152A-48006362ACE9}"/>
              </a:ext>
            </a:extLst>
          </p:cNvPr>
          <p:cNvSpPr txBox="1"/>
          <p:nvPr/>
        </p:nvSpPr>
        <p:spPr>
          <a:xfrm>
            <a:off x="1533478" y="2552081"/>
            <a:ext cx="5324522"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下記の各農林水産（農林・農政）事務所に</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お問い合わせください。</a:t>
            </a:r>
            <a:endParaRPr kumimoji="1" lang="en-US" altLang="ja-JP" dirty="0">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E3C74DD0-2265-1D36-8EC1-31DEEF7C2252}"/>
              </a:ext>
            </a:extLst>
          </p:cNvPr>
          <p:cNvGraphicFramePr>
            <a:graphicFrameLocks noGrp="1"/>
          </p:cNvGraphicFramePr>
          <p:nvPr>
            <p:extLst>
              <p:ext uri="{D42A27DB-BD31-4B8C-83A1-F6EECF244321}">
                <p14:modId xmlns:p14="http://schemas.microsoft.com/office/powerpoint/2010/main" val="4213746681"/>
              </p:ext>
            </p:extLst>
          </p:nvPr>
        </p:nvGraphicFramePr>
        <p:xfrm>
          <a:off x="85205" y="4012999"/>
          <a:ext cx="6648451" cy="4394200"/>
        </p:xfrm>
        <a:graphic>
          <a:graphicData uri="http://schemas.openxmlformats.org/drawingml/2006/table">
            <a:tbl>
              <a:tblPr firstRow="1" bandRow="1">
                <a:tableStyleId>{10A1B5D5-9B99-4C35-A422-299274C87663}</a:tableStyleId>
              </a:tblPr>
              <a:tblGrid>
                <a:gridCol w="1562101">
                  <a:extLst>
                    <a:ext uri="{9D8B030D-6E8A-4147-A177-3AD203B41FA5}">
                      <a16:colId xmlns:a16="http://schemas.microsoft.com/office/drawing/2014/main" val="1146244807"/>
                    </a:ext>
                  </a:extLst>
                </a:gridCol>
                <a:gridCol w="1781175">
                  <a:extLst>
                    <a:ext uri="{9D8B030D-6E8A-4147-A177-3AD203B41FA5}">
                      <a16:colId xmlns:a16="http://schemas.microsoft.com/office/drawing/2014/main" val="364309394"/>
                    </a:ext>
                  </a:extLst>
                </a:gridCol>
                <a:gridCol w="1714500">
                  <a:extLst>
                    <a:ext uri="{9D8B030D-6E8A-4147-A177-3AD203B41FA5}">
                      <a16:colId xmlns:a16="http://schemas.microsoft.com/office/drawing/2014/main" val="2180306936"/>
                    </a:ext>
                  </a:extLst>
                </a:gridCol>
                <a:gridCol w="1590675">
                  <a:extLst>
                    <a:ext uri="{9D8B030D-6E8A-4147-A177-3AD203B41FA5}">
                      <a16:colId xmlns:a16="http://schemas.microsoft.com/office/drawing/2014/main" val="165155098"/>
                    </a:ext>
                  </a:extLst>
                </a:gridCol>
              </a:tblGrid>
              <a:tr h="370840">
                <a:tc>
                  <a:txBody>
                    <a:bodyPr/>
                    <a:lstStyle/>
                    <a:p>
                      <a:pPr algn="ctr"/>
                      <a:r>
                        <a:rPr kumimoji="1" lang="ja-JP" altLang="en-US" sz="1200" dirty="0">
                          <a:latin typeface="BIZ UDPゴシック" panose="020B0400000000000000" pitchFamily="50" charset="-128"/>
                          <a:ea typeface="BIZ UDPゴシック" panose="020B0400000000000000" pitchFamily="50" charset="-128"/>
                        </a:rPr>
                        <a:t>事務所</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市町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連絡先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004162"/>
                  </a:ext>
                </a:extLst>
              </a:tr>
              <a:tr h="370840">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桑名農政事務所</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地域農政課</a:t>
                      </a: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桑名市、いなべ市、木曽岬町、東員町</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zh-TW" sz="1200" dirty="0">
                          <a:solidFill>
                            <a:schemeClr val="tx1"/>
                          </a:solidFill>
                          <a:latin typeface="BIZ UDPゴシック" panose="020B0400000000000000" pitchFamily="50" charset="-128"/>
                          <a:ea typeface="BIZ UDPゴシック" panose="020B0400000000000000" pitchFamily="50" charset="-128"/>
                        </a:rPr>
                        <a:t>511-8567</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桑名市中央町</a:t>
                      </a:r>
                      <a:r>
                        <a:rPr kumimoji="1" lang="en-US" altLang="zh-TW" sz="1200" dirty="0">
                          <a:solidFill>
                            <a:schemeClr val="tx1"/>
                          </a:solidFill>
                          <a:latin typeface="BIZ UDPゴシック" panose="020B0400000000000000" pitchFamily="50" charset="-128"/>
                          <a:ea typeface="BIZ UDPゴシック" panose="020B0400000000000000" pitchFamily="50" charset="-128"/>
                        </a:rPr>
                        <a:t>5-71</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zh-TW" sz="1200" b="1" dirty="0">
                          <a:solidFill>
                            <a:schemeClr val="tx1"/>
                          </a:solidFill>
                          <a:latin typeface="BIZ UDPゴシック" panose="020B0400000000000000" pitchFamily="50" charset="-128"/>
                          <a:ea typeface="BIZ UDPゴシック" panose="020B0400000000000000" pitchFamily="50" charset="-128"/>
                        </a:rPr>
                        <a:t>0594-24-7421</a:t>
                      </a:r>
                      <a:endParaRPr kumimoji="1" lang="ja-JP" altLang="en-US" sz="12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159708"/>
                  </a:ext>
                </a:extLst>
              </a:tr>
              <a:tr h="370840">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四日市農林事務所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地域農政課</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四日市市、鈴鹿市、亀山市、菰野町、朝日町、川越町</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zh-TW" sz="1200" dirty="0">
                          <a:solidFill>
                            <a:schemeClr val="tx1"/>
                          </a:solidFill>
                          <a:latin typeface="BIZ UDPゴシック" panose="020B0400000000000000" pitchFamily="50" charset="-128"/>
                          <a:ea typeface="BIZ UDPゴシック" panose="020B0400000000000000" pitchFamily="50" charset="-128"/>
                        </a:rPr>
                        <a:t>510-8511</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四日市市新正</a:t>
                      </a:r>
                      <a:r>
                        <a:rPr kumimoji="1" lang="en-US" altLang="zh-TW" sz="1200" dirty="0">
                          <a:solidFill>
                            <a:schemeClr val="tx1"/>
                          </a:solidFill>
                          <a:latin typeface="BIZ UDPゴシック" panose="020B0400000000000000" pitchFamily="50" charset="-128"/>
                          <a:ea typeface="BIZ UDPゴシック" panose="020B0400000000000000" pitchFamily="50" charset="-128"/>
                        </a:rPr>
                        <a:t>4-21-5</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zh-TW" sz="1200" b="1" dirty="0">
                          <a:solidFill>
                            <a:schemeClr val="tx1"/>
                          </a:solidFill>
                          <a:latin typeface="BIZ UDPゴシック" panose="020B0400000000000000" pitchFamily="50" charset="-128"/>
                          <a:ea typeface="BIZ UDPゴシック" panose="020B0400000000000000" pitchFamily="50" charset="-128"/>
                        </a:rPr>
                        <a:t>059-352-062</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7809092"/>
                  </a:ext>
                </a:extLst>
              </a:tr>
              <a:tr h="370840">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津農林水産事務所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地域農政課</a:t>
                      </a:r>
                      <a:endParaRPr kumimoji="1" lang="ja-JP" altLang="en-US"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津市</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zh-TW" sz="1200" dirty="0">
                          <a:solidFill>
                            <a:schemeClr val="tx1"/>
                          </a:solidFill>
                          <a:latin typeface="BIZ UDPゴシック" panose="020B0400000000000000" pitchFamily="50" charset="-128"/>
                          <a:ea typeface="BIZ UDPゴシック" panose="020B0400000000000000" pitchFamily="50" charset="-128"/>
                        </a:rPr>
                        <a:t>514-8567</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津市桜橋</a:t>
                      </a:r>
                      <a:r>
                        <a:rPr kumimoji="1" lang="en-US" altLang="zh-TW" sz="1200" dirty="0">
                          <a:solidFill>
                            <a:schemeClr val="tx1"/>
                          </a:solidFill>
                          <a:latin typeface="BIZ UDPゴシック" panose="020B0400000000000000" pitchFamily="50" charset="-128"/>
                          <a:ea typeface="BIZ UDPゴシック" panose="020B0400000000000000" pitchFamily="50" charset="-128"/>
                        </a:rPr>
                        <a:t>3-446-34</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zh-TW" sz="1200" b="1" dirty="0">
                          <a:solidFill>
                            <a:schemeClr val="tx1"/>
                          </a:solidFill>
                          <a:latin typeface="BIZ UDPゴシック" panose="020B0400000000000000" pitchFamily="50" charset="-128"/>
                          <a:ea typeface="BIZ UDPゴシック" panose="020B0400000000000000" pitchFamily="50" charset="-128"/>
                        </a:rPr>
                        <a:t>059-223-5102</a:t>
                      </a:r>
                      <a:endParaRPr kumimoji="1" lang="ja-JP" altLang="en-US" sz="12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92484"/>
                  </a:ext>
                </a:extLst>
              </a:tr>
              <a:tr h="370840">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松阪農林事務所</a:t>
                      </a: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地域農政課</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松阪市、多気町、明和町、大台町</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zh-TW" sz="1200" dirty="0">
                          <a:solidFill>
                            <a:schemeClr val="tx1"/>
                          </a:solidFill>
                          <a:latin typeface="BIZ UDPゴシック" panose="020B0400000000000000" pitchFamily="50" charset="-128"/>
                          <a:ea typeface="BIZ UDPゴシック" panose="020B0400000000000000" pitchFamily="50" charset="-128"/>
                        </a:rPr>
                        <a:t>515-0011</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松阪市高町</a:t>
                      </a:r>
                      <a:r>
                        <a:rPr kumimoji="1" lang="en-US" altLang="zh-TW" sz="1200" dirty="0">
                          <a:solidFill>
                            <a:schemeClr val="tx1"/>
                          </a:solidFill>
                          <a:latin typeface="BIZ UDPゴシック" panose="020B0400000000000000" pitchFamily="50" charset="-128"/>
                          <a:ea typeface="BIZ UDPゴシック" panose="020B0400000000000000" pitchFamily="50" charset="-128"/>
                        </a:rPr>
                        <a:t>138</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zh-TW" sz="1200" b="1" dirty="0">
                          <a:solidFill>
                            <a:schemeClr val="tx1"/>
                          </a:solidFill>
                          <a:latin typeface="BIZ UDPゴシック" panose="020B0400000000000000" pitchFamily="50" charset="-128"/>
                          <a:ea typeface="BIZ UDPゴシック" panose="020B0400000000000000" pitchFamily="50" charset="-128"/>
                        </a:rPr>
                        <a:t>0598-50-0515</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00643"/>
                  </a:ext>
                </a:extLst>
              </a:tr>
              <a:tr h="370840">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伊勢農林水産事務所</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地域農政課</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伊勢市、鳥羽市、志摩市、玉城町、度会町、大紀町、南伊勢町</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zh-TW" sz="1200" dirty="0">
                          <a:solidFill>
                            <a:schemeClr val="tx1"/>
                          </a:solidFill>
                          <a:latin typeface="BIZ UDPゴシック" panose="020B0400000000000000" pitchFamily="50" charset="-128"/>
                          <a:ea typeface="BIZ UDPゴシック" panose="020B0400000000000000" pitchFamily="50" charset="-128"/>
                        </a:rPr>
                        <a:t>516-8566</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伊勢市勢田町</a:t>
                      </a:r>
                      <a:r>
                        <a:rPr kumimoji="1" lang="en-US" altLang="zh-TW" sz="1200" dirty="0">
                          <a:solidFill>
                            <a:schemeClr val="tx1"/>
                          </a:solidFill>
                          <a:latin typeface="BIZ UDPゴシック" panose="020B0400000000000000" pitchFamily="50" charset="-128"/>
                          <a:ea typeface="BIZ UDPゴシック" panose="020B0400000000000000" pitchFamily="50" charset="-128"/>
                        </a:rPr>
                        <a:t>628-2</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zh-TW" sz="1200" b="1" dirty="0">
                          <a:solidFill>
                            <a:schemeClr val="tx1"/>
                          </a:solidFill>
                          <a:latin typeface="BIZ UDPゴシック" panose="020B0400000000000000" pitchFamily="50" charset="-128"/>
                          <a:ea typeface="BIZ UDPゴシック" panose="020B0400000000000000" pitchFamily="50" charset="-128"/>
                        </a:rPr>
                        <a:t>0596-27-516</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81115"/>
                  </a:ext>
                </a:extLst>
              </a:tr>
              <a:tr h="370840">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伊賀農林事務所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地域農政課</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伊賀市、名張市</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zh-TW" sz="1200" dirty="0">
                          <a:solidFill>
                            <a:schemeClr val="tx1"/>
                          </a:solidFill>
                          <a:latin typeface="BIZ UDPゴシック" panose="020B0400000000000000" pitchFamily="50" charset="-128"/>
                          <a:ea typeface="BIZ UDPゴシック" panose="020B0400000000000000" pitchFamily="50" charset="-128"/>
                        </a:rPr>
                        <a:t>518-8533</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伊賀市四十九町</a:t>
                      </a:r>
                      <a:r>
                        <a:rPr kumimoji="1" lang="en-US" altLang="zh-TW" sz="1200" dirty="0">
                          <a:solidFill>
                            <a:schemeClr val="tx1"/>
                          </a:solidFill>
                          <a:latin typeface="BIZ UDPゴシック" panose="020B0400000000000000" pitchFamily="50" charset="-128"/>
                          <a:ea typeface="BIZ UDPゴシック" panose="020B0400000000000000" pitchFamily="50" charset="-128"/>
                        </a:rPr>
                        <a:t>2802</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zh-TW" sz="1200" b="1" dirty="0">
                          <a:solidFill>
                            <a:schemeClr val="tx1"/>
                          </a:solidFill>
                          <a:latin typeface="BIZ UDPゴシック" panose="020B0400000000000000" pitchFamily="50" charset="-128"/>
                          <a:ea typeface="BIZ UDPゴシック" panose="020B0400000000000000" pitchFamily="50" charset="-128"/>
                        </a:rPr>
                        <a:t>0595-24-8108</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0078191"/>
                  </a:ext>
                </a:extLst>
              </a:tr>
              <a:tr h="192464">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尾鷲農林水産事務所</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地域農政課</a:t>
                      </a:r>
                      <a:endParaRPr kumimoji="1" lang="ja-JP" altLang="en-US"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尾鷲市、紀北町</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zh-TW" sz="1200" dirty="0">
                          <a:solidFill>
                            <a:schemeClr val="tx1"/>
                          </a:solidFill>
                          <a:latin typeface="BIZ UDPゴシック" panose="020B0400000000000000" pitchFamily="50" charset="-128"/>
                          <a:ea typeface="BIZ UDPゴシック" panose="020B0400000000000000" pitchFamily="50" charset="-128"/>
                        </a:rPr>
                        <a:t>519-3695</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尾鷲市坂場西町</a:t>
                      </a:r>
                      <a:r>
                        <a:rPr kumimoji="1" lang="en-US" altLang="zh-TW" sz="1200" dirty="0">
                          <a:solidFill>
                            <a:schemeClr val="tx1"/>
                          </a:solidFill>
                          <a:latin typeface="BIZ UDPゴシック" panose="020B0400000000000000" pitchFamily="50" charset="-128"/>
                          <a:ea typeface="BIZ UDPゴシック" panose="020B0400000000000000" pitchFamily="50" charset="-128"/>
                        </a:rPr>
                        <a:t>1-1</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zh-TW" sz="1200" b="1" dirty="0">
                          <a:solidFill>
                            <a:schemeClr val="tx1"/>
                          </a:solidFill>
                          <a:latin typeface="BIZ UDPゴシック" panose="020B0400000000000000" pitchFamily="50" charset="-128"/>
                          <a:ea typeface="BIZ UDPゴシック" panose="020B0400000000000000" pitchFamily="50" charset="-128"/>
                        </a:rPr>
                        <a:t>0597-23-3498</a:t>
                      </a:r>
                      <a:endParaRPr kumimoji="1" lang="ja-JP" altLang="en-US" sz="12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689676"/>
                  </a:ext>
                </a:extLst>
              </a:tr>
              <a:tr h="370840">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熊野農林事務所</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地域農政課</a:t>
                      </a:r>
                      <a:endParaRPr kumimoji="1" lang="ja-JP" altLang="en-US" sz="1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熊野市、御浜町、紀宝町</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zh-TW" sz="1200" dirty="0">
                          <a:solidFill>
                            <a:schemeClr val="tx1"/>
                          </a:solidFill>
                          <a:latin typeface="BIZ UDPゴシック" panose="020B0400000000000000" pitchFamily="50" charset="-128"/>
                          <a:ea typeface="BIZ UDPゴシック" panose="020B0400000000000000" pitchFamily="50" charset="-128"/>
                        </a:rPr>
                        <a:t>519-4393</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en-US" altLang="zh-TW" sz="1200" dirty="0">
                        <a:solidFill>
                          <a:schemeClr val="tx1"/>
                        </a:solidFill>
                        <a:latin typeface="BIZ UDPゴシック" panose="020B0400000000000000" pitchFamily="50" charset="-128"/>
                        <a:ea typeface="BIZ UDPゴシック" panose="020B0400000000000000" pitchFamily="50" charset="-128"/>
                      </a:endParaRPr>
                    </a:p>
                    <a:p>
                      <a:r>
                        <a:rPr kumimoji="1" lang="zh-TW" altLang="en-US" sz="1200" dirty="0">
                          <a:solidFill>
                            <a:schemeClr val="tx1"/>
                          </a:solidFill>
                          <a:latin typeface="BIZ UDPゴシック" panose="020B0400000000000000" pitchFamily="50" charset="-128"/>
                          <a:ea typeface="BIZ UDPゴシック" panose="020B0400000000000000" pitchFamily="50" charset="-128"/>
                        </a:rPr>
                        <a:t>熊野市井戸町</a:t>
                      </a:r>
                      <a:r>
                        <a:rPr kumimoji="1" lang="en-US" altLang="zh-TW" sz="1200" dirty="0">
                          <a:solidFill>
                            <a:schemeClr val="tx1"/>
                          </a:solidFill>
                          <a:latin typeface="BIZ UDPゴシック" panose="020B0400000000000000" pitchFamily="50" charset="-128"/>
                          <a:ea typeface="BIZ UDPゴシック" panose="020B0400000000000000" pitchFamily="50" charset="-128"/>
                        </a:rPr>
                        <a:t>371</a:t>
                      </a:r>
                      <a:r>
                        <a:rPr kumimoji="1" lang="zh-TW" altLang="en-US" sz="12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zh-TW" sz="1200" b="1" dirty="0">
                          <a:solidFill>
                            <a:schemeClr val="tx1"/>
                          </a:solidFill>
                          <a:latin typeface="BIZ UDPゴシック" panose="020B0400000000000000" pitchFamily="50" charset="-128"/>
                          <a:ea typeface="BIZ UDPゴシック" panose="020B0400000000000000" pitchFamily="50" charset="-128"/>
                        </a:rPr>
                        <a:t>0597-89-6122</a:t>
                      </a:r>
                      <a:endParaRPr kumimoji="1" lang="ja-JP" altLang="en-US" sz="12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7318894"/>
                  </a:ext>
                </a:extLst>
              </a:tr>
            </a:tbl>
          </a:graphicData>
        </a:graphic>
      </p:graphicFrame>
      <p:sp>
        <p:nvSpPr>
          <p:cNvPr id="25" name="テキスト ボックス 24">
            <a:extLst>
              <a:ext uri="{FF2B5EF4-FFF2-40B4-BE49-F238E27FC236}">
                <a16:creationId xmlns:a16="http://schemas.microsoft.com/office/drawing/2014/main" id="{4BB7BD8D-C5B4-0678-7440-4955E5880A0E}"/>
              </a:ext>
            </a:extLst>
          </p:cNvPr>
          <p:cNvSpPr txBox="1"/>
          <p:nvPr/>
        </p:nvSpPr>
        <p:spPr>
          <a:xfrm>
            <a:off x="-265671" y="8828782"/>
            <a:ext cx="7350202" cy="1077218"/>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pPr algn="ctr"/>
            <a:r>
              <a:rPr kumimoji="1" lang="zh-TW" altLang="en-US" sz="1600" dirty="0">
                <a:latin typeface="BIZ UDPゴシック" panose="020B0400000000000000" pitchFamily="50" charset="-128"/>
                <a:ea typeface="BIZ UDPゴシック" panose="020B0400000000000000" pitchFamily="50" charset="-128"/>
              </a:rPr>
              <a:t>三重県農林水産部 </a:t>
            </a:r>
            <a:r>
              <a:rPr kumimoji="1" lang="ja-JP" altLang="en-US" sz="1600" dirty="0">
                <a:latin typeface="BIZ UDPゴシック" panose="020B0400000000000000" pitchFamily="50" charset="-128"/>
                <a:ea typeface="BIZ UDPゴシック" panose="020B0400000000000000" pitchFamily="50" charset="-128"/>
              </a:rPr>
              <a:t>農産物安全・流通課</a:t>
            </a:r>
            <a:endParaRPr kumimoji="1" lang="zh-TW" altLang="en-US"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　　連絡先</a:t>
            </a:r>
            <a:r>
              <a:rPr kumimoji="1" lang="zh-TW" altLang="en-US" sz="1600" dirty="0">
                <a:latin typeface="BIZ UDPゴシック" panose="020B0400000000000000" pitchFamily="50" charset="-128"/>
                <a:ea typeface="BIZ UDPゴシック" panose="020B0400000000000000" pitchFamily="50" charset="-128"/>
              </a:rPr>
              <a:t>：</a:t>
            </a:r>
            <a:r>
              <a:rPr kumimoji="1" lang="en-US" altLang="zh-TW" sz="1600" dirty="0">
                <a:latin typeface="BIZ UDPゴシック" panose="020B0400000000000000" pitchFamily="50" charset="-128"/>
                <a:ea typeface="BIZ UDPゴシック" panose="020B0400000000000000" pitchFamily="50" charset="-128"/>
              </a:rPr>
              <a:t>059-</a:t>
            </a:r>
            <a:r>
              <a:rPr kumimoji="1" lang="en-US" altLang="ja-JP" sz="1600" dirty="0">
                <a:latin typeface="BIZ UDPゴシック" panose="020B0400000000000000" pitchFamily="50" charset="-128"/>
                <a:ea typeface="BIZ UDPゴシック" panose="020B0400000000000000" pitchFamily="50" charset="-128"/>
              </a:rPr>
              <a:t>224-3154</a:t>
            </a:r>
            <a:r>
              <a:rPr kumimoji="1" lang="zh-TW" altLang="en-US" sz="1600" dirty="0">
                <a:latin typeface="BIZ UDPゴシック" panose="020B0400000000000000" pitchFamily="50" charset="-128"/>
                <a:ea typeface="BIZ UDPゴシック" panose="020B0400000000000000" pitchFamily="50" charset="-128"/>
              </a:rPr>
              <a:t>　</a:t>
            </a:r>
            <a:r>
              <a:rPr kumimoji="1" lang="en-US" altLang="zh-TW" sz="1600" dirty="0">
                <a:latin typeface="BIZ UDPゴシック" panose="020B0400000000000000" pitchFamily="50" charset="-128"/>
                <a:ea typeface="BIZ UDPゴシック" panose="020B0400000000000000" pitchFamily="50" charset="-128"/>
              </a:rPr>
              <a:t>FAX</a:t>
            </a:r>
            <a:r>
              <a:rPr kumimoji="1" lang="zh-TW" altLang="en-US" sz="1600" dirty="0">
                <a:latin typeface="BIZ UDPゴシック" panose="020B0400000000000000" pitchFamily="50" charset="-128"/>
                <a:ea typeface="BIZ UDPゴシック" panose="020B0400000000000000" pitchFamily="50" charset="-128"/>
              </a:rPr>
              <a:t>：</a:t>
            </a:r>
            <a:r>
              <a:rPr kumimoji="1" lang="en-US" altLang="zh-TW" sz="1600" dirty="0">
                <a:latin typeface="BIZ UDPゴシック" panose="020B0400000000000000" pitchFamily="50" charset="-128"/>
                <a:ea typeface="BIZ UDPゴシック" panose="020B0400000000000000" pitchFamily="50" charset="-128"/>
              </a:rPr>
              <a:t>059-223-1120</a:t>
            </a:r>
          </a:p>
          <a:p>
            <a:pPr algn="ctr"/>
            <a:r>
              <a:rPr kumimoji="1" lang="ja-JP" altLang="en-US" sz="1600" dirty="0">
                <a:latin typeface="BIZ UDPゴシック" panose="020B0400000000000000" pitchFamily="50" charset="-128"/>
                <a:ea typeface="BIZ UDPゴシック" panose="020B0400000000000000" pitchFamily="50" charset="-128"/>
              </a:rPr>
              <a:t>　　</a:t>
            </a:r>
            <a:r>
              <a:rPr kumimoji="1" lang="en-US" altLang="zh-TW" sz="1600" dirty="0">
                <a:latin typeface="BIZ UDPゴシック" panose="020B0400000000000000" pitchFamily="50" charset="-128"/>
                <a:ea typeface="BIZ UDPゴシック" panose="020B0400000000000000" pitchFamily="50" charset="-128"/>
              </a:rPr>
              <a:t>E-mail</a:t>
            </a:r>
            <a:r>
              <a:rPr kumimoji="1" lang="zh-TW" altLang="en-US" sz="1600" dirty="0">
                <a:latin typeface="BIZ UDPゴシック" panose="020B0400000000000000" pitchFamily="50" charset="-128"/>
                <a:ea typeface="BIZ UDPゴシック" panose="020B0400000000000000" pitchFamily="50" charset="-128"/>
              </a:rPr>
              <a:t>：</a:t>
            </a:r>
            <a:r>
              <a:rPr kumimoji="1" lang="en-US" altLang="zh-TW" sz="1600" dirty="0">
                <a:latin typeface="BIZ UDPゴシック" panose="020B0400000000000000" pitchFamily="50" charset="-128"/>
                <a:ea typeface="BIZ UDPゴシック" panose="020B0400000000000000" pitchFamily="50" charset="-128"/>
                <a:hlinkClick r:id="rId5"/>
              </a:rPr>
              <a:t>s</a:t>
            </a:r>
            <a:r>
              <a:rPr kumimoji="1" lang="ja-JP" altLang="en-US" sz="1600" dirty="0">
                <a:latin typeface="BIZ UDPゴシック" panose="020B0400000000000000" pitchFamily="50" charset="-128"/>
                <a:ea typeface="BIZ UDPゴシック" panose="020B0400000000000000" pitchFamily="50" charset="-128"/>
                <a:hlinkClick r:id="rId5"/>
              </a:rPr>
              <a:t>ｈ</a:t>
            </a:r>
            <a:r>
              <a:rPr kumimoji="1" lang="en-US" altLang="zh-TW" sz="1600" dirty="0">
                <a:latin typeface="BIZ UDPゴシック" panose="020B0400000000000000" pitchFamily="50" charset="-128"/>
                <a:ea typeface="BIZ UDPゴシック" panose="020B0400000000000000" pitchFamily="50" charset="-128"/>
                <a:hlinkClick r:id="rId5"/>
              </a:rPr>
              <a:t>okua@pref.mie.lg.jp</a:t>
            </a:r>
            <a:endParaRPr kumimoji="1" lang="en-US" altLang="zh-TW" sz="1600" dirty="0">
              <a:latin typeface="BIZ UDPゴシック" panose="020B0400000000000000" pitchFamily="50" charset="-128"/>
              <a:ea typeface="BIZ UDPゴシック" panose="020B0400000000000000" pitchFamily="50" charset="-128"/>
            </a:endParaRPr>
          </a:p>
          <a:p>
            <a:pPr algn="ctr"/>
            <a:endParaRPr kumimoji="1" lang="en-US" altLang="zh-TW" sz="1600" dirty="0">
              <a:latin typeface="BIZ UDPゴシック" panose="020B0400000000000000" pitchFamily="50" charset="-128"/>
              <a:ea typeface="BIZ UDPゴシック" panose="020B0400000000000000" pitchFamily="50" charset="-128"/>
            </a:endParaRPr>
          </a:p>
        </p:txBody>
      </p:sp>
      <p:grpSp>
        <p:nvGrpSpPr>
          <p:cNvPr id="1040" name="グループ化 1039">
            <a:extLst>
              <a:ext uri="{FF2B5EF4-FFF2-40B4-BE49-F238E27FC236}">
                <a16:creationId xmlns:a16="http://schemas.microsoft.com/office/drawing/2014/main" id="{37E2E0A8-1164-550D-E686-42DD8F700CCD}"/>
              </a:ext>
            </a:extLst>
          </p:cNvPr>
          <p:cNvGrpSpPr/>
          <p:nvPr/>
        </p:nvGrpSpPr>
        <p:grpSpPr>
          <a:xfrm>
            <a:off x="5814945" y="8511018"/>
            <a:ext cx="1104900" cy="1294321"/>
            <a:chOff x="5781674" y="8470226"/>
            <a:chExt cx="1104900" cy="1294321"/>
          </a:xfrm>
        </p:grpSpPr>
        <p:pic>
          <p:nvPicPr>
            <p:cNvPr id="1026" name="Picture 2" descr="肥料のイラスト">
              <a:extLst>
                <a:ext uri="{FF2B5EF4-FFF2-40B4-BE49-F238E27FC236}">
                  <a16:creationId xmlns:a16="http://schemas.microsoft.com/office/drawing/2014/main" id="{D5C02AF6-F8BC-32F7-8CCB-DFB8F8538D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32864">
              <a:off x="5781674" y="8470226"/>
              <a:ext cx="1104900" cy="1107669"/>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a:extLst>
                <a:ext uri="{FF2B5EF4-FFF2-40B4-BE49-F238E27FC236}">
                  <a16:creationId xmlns:a16="http://schemas.microsoft.com/office/drawing/2014/main" id="{F2775EEC-8554-60FC-95E1-A9DB63E95542}"/>
                </a:ext>
              </a:extLst>
            </p:cNvPr>
            <p:cNvPicPr>
              <a:picLocks noChangeAspect="1"/>
            </p:cNvPicPr>
            <p:nvPr/>
          </p:nvPicPr>
          <p:blipFill>
            <a:blip r:embed="rId7"/>
            <a:stretch>
              <a:fillRect/>
            </a:stretch>
          </p:blipFill>
          <p:spPr>
            <a:xfrm>
              <a:off x="6189889" y="9201211"/>
              <a:ext cx="563336" cy="563336"/>
            </a:xfrm>
            <a:prstGeom prst="rect">
              <a:avLst/>
            </a:prstGeom>
          </p:spPr>
        </p:pic>
      </p:grpSp>
      <p:sp>
        <p:nvSpPr>
          <p:cNvPr id="5" name="テキスト ボックス 4">
            <a:extLst>
              <a:ext uri="{FF2B5EF4-FFF2-40B4-BE49-F238E27FC236}">
                <a16:creationId xmlns:a16="http://schemas.microsoft.com/office/drawing/2014/main" id="{0F675B03-10B5-BA94-C1C1-6048E1C88244}"/>
              </a:ext>
            </a:extLst>
          </p:cNvPr>
          <p:cNvSpPr txBox="1"/>
          <p:nvPr/>
        </p:nvSpPr>
        <p:spPr>
          <a:xfrm>
            <a:off x="1641396" y="161929"/>
            <a:ext cx="4232462" cy="307777"/>
          </a:xfrm>
          <a:prstGeom prst="rect">
            <a:avLst/>
          </a:prstGeom>
          <a:noFill/>
        </p:spPr>
        <p:txBody>
          <a:bodyPr wrap="square" rtlCol="0">
            <a:spAutoFit/>
          </a:bodyPr>
          <a:lstStyle/>
          <a:p>
            <a:r>
              <a:rPr kumimoji="1" lang="zh-TW" altLang="en-US" sz="1400" dirty="0">
                <a:solidFill>
                  <a:schemeClr val="accent6">
                    <a:lumMod val="50000"/>
                  </a:schemeClr>
                </a:solidFill>
                <a:latin typeface="Meiryo UI" panose="020B0604030504040204" pitchFamily="50" charset="-128"/>
                <a:ea typeface="Meiryo UI" panose="020B0604030504040204" pitchFamily="50" charset="-128"/>
              </a:rPr>
              <a:t>物価高騰対応国内資源由来肥料転換</a:t>
            </a: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推進整備</a:t>
            </a:r>
            <a:r>
              <a:rPr kumimoji="1" lang="zh-TW" altLang="en-US" sz="1400" dirty="0">
                <a:solidFill>
                  <a:schemeClr val="accent6">
                    <a:lumMod val="50000"/>
                  </a:schemeClr>
                </a:solidFill>
                <a:latin typeface="Meiryo UI" panose="020B0604030504040204" pitchFamily="50" charset="-128"/>
                <a:ea typeface="Meiryo UI" panose="020B0604030504040204" pitchFamily="50" charset="-128"/>
              </a:rPr>
              <a:t>事業</a:t>
            </a:r>
            <a:endParaRPr kumimoji="1" lang="en-US" altLang="zh-TW" sz="1400"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1035" name="図 1034">
            <a:extLst>
              <a:ext uri="{FF2B5EF4-FFF2-40B4-BE49-F238E27FC236}">
                <a16:creationId xmlns:a16="http://schemas.microsoft.com/office/drawing/2014/main" id="{95D36DD7-B8BA-87A5-A568-298B28050C56}"/>
              </a:ext>
            </a:extLst>
          </p:cNvPr>
          <p:cNvPicPr>
            <a:picLocks noChangeAspect="1"/>
          </p:cNvPicPr>
          <p:nvPr/>
        </p:nvPicPr>
        <p:blipFill>
          <a:blip r:embed="rId8"/>
          <a:stretch>
            <a:fillRect/>
          </a:stretch>
        </p:blipFill>
        <p:spPr>
          <a:xfrm>
            <a:off x="1364522" y="631595"/>
            <a:ext cx="5216604" cy="1883231"/>
          </a:xfrm>
          <a:prstGeom prst="rect">
            <a:avLst/>
          </a:prstGeom>
        </p:spPr>
      </p:pic>
      <p:pic>
        <p:nvPicPr>
          <p:cNvPr id="1036" name="図 1035">
            <a:extLst>
              <a:ext uri="{FF2B5EF4-FFF2-40B4-BE49-F238E27FC236}">
                <a16:creationId xmlns:a16="http://schemas.microsoft.com/office/drawing/2014/main" id="{0C634113-E05B-FFBB-1E27-B4A5EFFAF229}"/>
              </a:ext>
            </a:extLst>
          </p:cNvPr>
          <p:cNvPicPr>
            <a:picLocks noChangeAspect="1"/>
          </p:cNvPicPr>
          <p:nvPr/>
        </p:nvPicPr>
        <p:blipFill>
          <a:blip r:embed="rId9"/>
          <a:stretch>
            <a:fillRect/>
          </a:stretch>
        </p:blipFill>
        <p:spPr>
          <a:xfrm>
            <a:off x="4729324" y="976516"/>
            <a:ext cx="2115131" cy="833234"/>
          </a:xfrm>
          <a:prstGeom prst="rect">
            <a:avLst/>
          </a:prstGeom>
        </p:spPr>
      </p:pic>
      <p:sp>
        <p:nvSpPr>
          <p:cNvPr id="1037" name="テキスト ボックス 1036">
            <a:extLst>
              <a:ext uri="{FF2B5EF4-FFF2-40B4-BE49-F238E27FC236}">
                <a16:creationId xmlns:a16="http://schemas.microsoft.com/office/drawing/2014/main" id="{AD3C733C-C6E9-044F-8F27-70895DCA3F72}"/>
              </a:ext>
            </a:extLst>
          </p:cNvPr>
          <p:cNvSpPr txBox="1"/>
          <p:nvPr/>
        </p:nvSpPr>
        <p:spPr>
          <a:xfrm>
            <a:off x="85205" y="1136780"/>
            <a:ext cx="1354087"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物価高騰対応国内資源由来肥料転換</a:t>
            </a:r>
            <a:r>
              <a:rPr lang="ja-JP" altLang="en-US" sz="1000" dirty="0">
                <a:latin typeface="Meiryo UI" panose="020B0604030504040204" pitchFamily="50" charset="-128"/>
                <a:ea typeface="Meiryo UI" panose="020B0604030504040204" pitchFamily="50" charset="-128"/>
              </a:rPr>
              <a:t>推進</a:t>
            </a:r>
            <a:r>
              <a:rPr lang="zh-TW" altLang="en-US" sz="1000" dirty="0">
                <a:latin typeface="Meiryo UI" panose="020B0604030504040204" pitchFamily="50" charset="-128"/>
                <a:ea typeface="Meiryo UI" panose="020B0604030504040204" pitchFamily="50" charset="-128"/>
              </a:rPr>
              <a:t>整備事業</a:t>
            </a:r>
            <a:endParaRPr kumimoji="1" lang="en-US" altLang="ja-JP" sz="1000" dirty="0">
              <a:latin typeface="Meiryo UI" panose="020B0604030504040204" pitchFamily="50" charset="-128"/>
              <a:ea typeface="Meiryo UI" panose="020B0604030504040204" pitchFamily="50" charset="-128"/>
            </a:endParaRPr>
          </a:p>
        </p:txBody>
      </p:sp>
      <p:sp>
        <p:nvSpPr>
          <p:cNvPr id="1038" name="楕円 1037">
            <a:extLst>
              <a:ext uri="{FF2B5EF4-FFF2-40B4-BE49-F238E27FC236}">
                <a16:creationId xmlns:a16="http://schemas.microsoft.com/office/drawing/2014/main" id="{EF1CAE60-EF35-D388-7D3A-1001D16C035B}"/>
              </a:ext>
            </a:extLst>
          </p:cNvPr>
          <p:cNvSpPr/>
          <p:nvPr/>
        </p:nvSpPr>
        <p:spPr>
          <a:xfrm>
            <a:off x="3465512" y="1340071"/>
            <a:ext cx="287337" cy="469680"/>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304587542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Words>551</Words>
  <PresentationFormat>A4 210 x 297 mm</PresentationFormat>
  <Paragraphs>87</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Meiryo UI</vt:lpstr>
      <vt:lpstr>游ゴシック</vt:lpstr>
      <vt:lpstr>Aptos</vt:lpstr>
      <vt:lpstr>Aptos Display</vt:lpstr>
      <vt:lpstr>Arial</vt:lpstr>
      <vt:lpstr>Office テーマ</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