
<file path=[Content_Types].xml><?xml version="1.0" encoding="utf-8"?>
<Types xmlns="http://schemas.openxmlformats.org/package/2006/content-types">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1"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B71"/>
    <a:srgbClr val="F2B800"/>
    <a:srgbClr val="D632A7"/>
    <a:srgbClr val="D6A300"/>
    <a:srgbClr val="A42CA7"/>
    <a:srgbClr val="FAF472"/>
    <a:srgbClr val="007434"/>
    <a:srgbClr val="4562BF"/>
    <a:srgbClr val="497DBB"/>
    <a:srgbClr val="DBF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69718" autoAdjust="0"/>
  </p:normalViewPr>
  <p:slideViewPr>
    <p:cSldViewPr>
      <p:cViewPr varScale="1">
        <p:scale>
          <a:sx n="59" d="100"/>
          <a:sy n="59" d="100"/>
        </p:scale>
        <p:origin x="215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notesMasters/notesMaster1.xml" Type="http://schemas.openxmlformats.org/officeDocument/2006/relationships/notesMaster"/><Relationship Id="rId23" Target="handoutMasters/handoutMaster1.xml" Type="http://schemas.openxmlformats.org/officeDocument/2006/relationships/handoutMaster"/><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8E0DA-393C-4722-BFE8-21AFD6852DFA}" type="doc">
      <dgm:prSet loTypeId="urn:microsoft.com/office/officeart/2005/8/layout/arrow2" loCatId="process" qsTypeId="urn:microsoft.com/office/officeart/2005/8/quickstyle/simple1" qsCatId="simple" csTypeId="urn:microsoft.com/office/officeart/2005/8/colors/accent1_2" csCatId="accent1" phldr="1"/>
      <dgm:spPr/>
    </dgm:pt>
    <dgm:pt modelId="{64DA35B4-1605-4786-9C98-5E43A3C2BE89}">
      <dgm:prSet phldrT="[テキスト]"/>
      <dgm:spPr/>
      <dgm:t>
        <a:bodyPr/>
        <a:lstStyle/>
        <a:p>
          <a:r>
            <a:rPr kumimoji="1" lang="en-US" altLang="ja-JP" dirty="0"/>
            <a:t>10</a:t>
          </a:r>
          <a:r>
            <a:rPr kumimoji="1" lang="ja-JP" altLang="en-US" dirty="0"/>
            <a:t>才</a:t>
          </a:r>
        </a:p>
      </dgm:t>
    </dgm:pt>
    <dgm:pt modelId="{CF685801-DA63-4D39-B3CF-BDB151D7CB44}" type="parTrans" cxnId="{C5083C67-227B-4EA6-A088-3A5FF9D97C35}">
      <dgm:prSet/>
      <dgm:spPr/>
      <dgm:t>
        <a:bodyPr/>
        <a:lstStyle/>
        <a:p>
          <a:endParaRPr kumimoji="1" lang="ja-JP" altLang="en-US"/>
        </a:p>
      </dgm:t>
    </dgm:pt>
    <dgm:pt modelId="{F62CDE6F-E4C1-42F5-B60F-01F1D2CD1EF5}" type="sibTrans" cxnId="{C5083C67-227B-4EA6-A088-3A5FF9D97C35}">
      <dgm:prSet/>
      <dgm:spPr/>
      <dgm:t>
        <a:bodyPr/>
        <a:lstStyle/>
        <a:p>
          <a:endParaRPr kumimoji="1" lang="ja-JP" altLang="en-US"/>
        </a:p>
      </dgm:t>
    </dgm:pt>
    <dgm:pt modelId="{50886585-31A4-40FD-A23C-021C4BDC1F5D}">
      <dgm:prSet phldrT="[テキスト]"/>
      <dgm:spPr/>
      <dgm:t>
        <a:bodyPr/>
        <a:lstStyle/>
        <a:p>
          <a:r>
            <a:rPr kumimoji="1" lang="en-US" altLang="ja-JP" dirty="0"/>
            <a:t>50</a:t>
          </a:r>
          <a:r>
            <a:rPr kumimoji="1" lang="ja-JP" altLang="en-US" dirty="0"/>
            <a:t>才</a:t>
          </a:r>
        </a:p>
      </dgm:t>
    </dgm:pt>
    <dgm:pt modelId="{309F884E-128C-4934-9BA1-45EB4C72A18C}" type="parTrans" cxnId="{5E40CCC0-A032-4D30-97F0-6F5E0CB4A1BA}">
      <dgm:prSet/>
      <dgm:spPr/>
      <dgm:t>
        <a:bodyPr/>
        <a:lstStyle/>
        <a:p>
          <a:endParaRPr kumimoji="1" lang="ja-JP" altLang="en-US"/>
        </a:p>
      </dgm:t>
    </dgm:pt>
    <dgm:pt modelId="{3D6CFA87-BDEC-46B5-B0B6-EA33EAE02B23}" type="sibTrans" cxnId="{5E40CCC0-A032-4D30-97F0-6F5E0CB4A1BA}">
      <dgm:prSet/>
      <dgm:spPr/>
      <dgm:t>
        <a:bodyPr/>
        <a:lstStyle/>
        <a:p>
          <a:endParaRPr kumimoji="1" lang="ja-JP" altLang="en-US"/>
        </a:p>
      </dgm:t>
    </dgm:pt>
    <dgm:pt modelId="{29D8C72A-49F3-4BF4-8148-365394DB0B71}">
      <dgm:prSet phldrT="[テキスト]"/>
      <dgm:spPr/>
      <dgm:t>
        <a:bodyPr/>
        <a:lstStyle/>
        <a:p>
          <a:r>
            <a:rPr kumimoji="1" lang="en-US" altLang="ja-JP" dirty="0"/>
            <a:t>80</a:t>
          </a:r>
          <a:r>
            <a:rPr kumimoji="1" lang="ja-JP" altLang="en-US" dirty="0"/>
            <a:t>才</a:t>
          </a:r>
        </a:p>
      </dgm:t>
    </dgm:pt>
    <dgm:pt modelId="{345CDF4F-B5AD-4586-B0C9-BCF359790C0D}" type="parTrans" cxnId="{AABBC084-E038-4B96-B21C-3D286C1C7062}">
      <dgm:prSet/>
      <dgm:spPr/>
      <dgm:t>
        <a:bodyPr/>
        <a:lstStyle/>
        <a:p>
          <a:endParaRPr kumimoji="1" lang="ja-JP" altLang="en-US"/>
        </a:p>
      </dgm:t>
    </dgm:pt>
    <dgm:pt modelId="{C3337366-FE5D-41BC-A512-BCE5B7041C00}" type="sibTrans" cxnId="{AABBC084-E038-4B96-B21C-3D286C1C7062}">
      <dgm:prSet/>
      <dgm:spPr/>
      <dgm:t>
        <a:bodyPr/>
        <a:lstStyle/>
        <a:p>
          <a:endParaRPr kumimoji="1" lang="ja-JP" altLang="en-US"/>
        </a:p>
      </dgm:t>
    </dgm:pt>
    <dgm:pt modelId="{AFFE285D-D914-4879-AF11-62F18C3666DA}" type="pres">
      <dgm:prSet presAssocID="{6728E0DA-393C-4722-BFE8-21AFD6852DFA}" presName="arrowDiagram" presStyleCnt="0">
        <dgm:presLayoutVars>
          <dgm:chMax val="5"/>
          <dgm:dir/>
          <dgm:resizeHandles val="exact"/>
        </dgm:presLayoutVars>
      </dgm:prSet>
      <dgm:spPr/>
    </dgm:pt>
    <dgm:pt modelId="{58409E92-5463-4EDD-AF11-EBA7D66FCD51}" type="pres">
      <dgm:prSet presAssocID="{6728E0DA-393C-4722-BFE8-21AFD6852DFA}" presName="arrow" presStyleLbl="bgShp" presStyleIdx="0" presStyleCnt="1" custScaleX="245137" custLinFactNeighborX="-1655" custLinFactNeighborY="8560"/>
      <dgm:spPr>
        <a:solidFill>
          <a:srgbClr val="FF0000"/>
        </a:solidFill>
        <a:ln w="19050">
          <a:solidFill>
            <a:srgbClr val="FF0000"/>
          </a:solidFill>
        </a:ln>
        <a:effectLst>
          <a:glow rad="1905000">
            <a:schemeClr val="accent1">
              <a:alpha val="0"/>
            </a:schemeClr>
          </a:glow>
        </a:effectLst>
      </dgm:spPr>
    </dgm:pt>
    <dgm:pt modelId="{3435ABFC-0CFC-47B8-A0E0-69B5B7AB674E}" type="pres">
      <dgm:prSet presAssocID="{6728E0DA-393C-4722-BFE8-21AFD6852DFA}" presName="arrowDiagram3" presStyleCnt="0"/>
      <dgm:spPr/>
    </dgm:pt>
    <dgm:pt modelId="{C5DA6FDE-8D38-4F15-8C17-A973CCB9D8F4}" type="pres">
      <dgm:prSet presAssocID="{64DA35B4-1605-4786-9C98-5E43A3C2BE89}" presName="bullet3a" presStyleLbl="node1" presStyleIdx="0" presStyleCnt="3" custLinFactX="-1300000" custLinFactY="100000" custLinFactNeighborX="-1318488" custLinFactNeighborY="185567"/>
      <dgm:spPr/>
    </dgm:pt>
    <dgm:pt modelId="{D478C000-C70B-46BB-8857-242ABB11EB1A}" type="pres">
      <dgm:prSet presAssocID="{64DA35B4-1605-4786-9C98-5E43A3C2BE89}" presName="textBox3a" presStyleLbl="revTx" presStyleIdx="0" presStyleCnt="3" custLinFactX="-145706" custLinFactNeighborX="-200000" custLinFactNeighborY="-22077">
        <dgm:presLayoutVars>
          <dgm:bulletEnabled val="1"/>
        </dgm:presLayoutVars>
      </dgm:prSet>
      <dgm:spPr/>
    </dgm:pt>
    <dgm:pt modelId="{D487D9E3-8FFF-44EA-B77E-BCDC4F4DAF5B}" type="pres">
      <dgm:prSet presAssocID="{50886585-31A4-40FD-A23C-021C4BDC1F5D}" presName="bullet3b" presStyleLbl="node1" presStyleIdx="1" presStyleCnt="3" custLinFactX="100000" custLinFactNeighborX="105320" custLinFactNeighborY="-83034"/>
      <dgm:spPr/>
    </dgm:pt>
    <dgm:pt modelId="{17AF9A0D-DDEB-45A9-95B7-636A09F755E7}" type="pres">
      <dgm:prSet presAssocID="{50886585-31A4-40FD-A23C-021C4BDC1F5D}" presName="textBox3b" presStyleLbl="revTx" presStyleIdx="1" presStyleCnt="3" custScaleX="131410" custScaleY="67154" custLinFactNeighborX="0" custLinFactNeighborY="13511">
        <dgm:presLayoutVars>
          <dgm:bulletEnabled val="1"/>
        </dgm:presLayoutVars>
      </dgm:prSet>
      <dgm:spPr/>
    </dgm:pt>
    <dgm:pt modelId="{6120277E-9E19-450F-B601-B475F762DBCE}" type="pres">
      <dgm:prSet presAssocID="{29D8C72A-49F3-4BF4-8148-365394DB0B71}" presName="bullet3c" presStyleLbl="node1" presStyleIdx="2" presStyleCnt="3" custLinFactX="593466" custLinFactNeighborX="600000" custLinFactNeighborY="-25462"/>
      <dgm:spPr/>
    </dgm:pt>
    <dgm:pt modelId="{0AD60305-B564-4089-BF0D-6050B1AD232B}" type="pres">
      <dgm:prSet presAssocID="{29D8C72A-49F3-4BF4-8148-365394DB0B71}" presName="textBox3c" presStyleLbl="revTx" presStyleIdx="2" presStyleCnt="3" custFlipVert="0" custScaleX="135415" custScaleY="43136" custLinFactX="100000" custLinFactNeighborX="195992" custLinFactNeighborY="16149">
        <dgm:presLayoutVars>
          <dgm:bulletEnabled val="1"/>
        </dgm:presLayoutVars>
      </dgm:prSet>
      <dgm:spPr/>
    </dgm:pt>
  </dgm:ptLst>
  <dgm:cxnLst>
    <dgm:cxn modelId="{C5083C67-227B-4EA6-A088-3A5FF9D97C35}" srcId="{6728E0DA-393C-4722-BFE8-21AFD6852DFA}" destId="{64DA35B4-1605-4786-9C98-5E43A3C2BE89}" srcOrd="0" destOrd="0" parTransId="{CF685801-DA63-4D39-B3CF-BDB151D7CB44}" sibTransId="{F62CDE6F-E4C1-42F5-B60F-01F1D2CD1EF5}"/>
    <dgm:cxn modelId="{AABBC084-E038-4B96-B21C-3D286C1C7062}" srcId="{6728E0DA-393C-4722-BFE8-21AFD6852DFA}" destId="{29D8C72A-49F3-4BF4-8148-365394DB0B71}" srcOrd="2" destOrd="0" parTransId="{345CDF4F-B5AD-4586-B0C9-BCF359790C0D}" sibTransId="{C3337366-FE5D-41BC-A512-BCE5B7041C00}"/>
    <dgm:cxn modelId="{ACD875BD-35DE-45B4-A476-35D65CE17B73}" type="presOf" srcId="{50886585-31A4-40FD-A23C-021C4BDC1F5D}" destId="{17AF9A0D-DDEB-45A9-95B7-636A09F755E7}" srcOrd="0" destOrd="0" presId="urn:microsoft.com/office/officeart/2005/8/layout/arrow2"/>
    <dgm:cxn modelId="{5E40CCC0-A032-4D30-97F0-6F5E0CB4A1BA}" srcId="{6728E0DA-393C-4722-BFE8-21AFD6852DFA}" destId="{50886585-31A4-40FD-A23C-021C4BDC1F5D}" srcOrd="1" destOrd="0" parTransId="{309F884E-128C-4934-9BA1-45EB4C72A18C}" sibTransId="{3D6CFA87-BDEC-46B5-B0B6-EA33EAE02B23}"/>
    <dgm:cxn modelId="{E81E77CE-D38F-4EFA-96E0-092728A87CFB}" type="presOf" srcId="{29D8C72A-49F3-4BF4-8148-365394DB0B71}" destId="{0AD60305-B564-4089-BF0D-6050B1AD232B}" srcOrd="0" destOrd="0" presId="urn:microsoft.com/office/officeart/2005/8/layout/arrow2"/>
    <dgm:cxn modelId="{98A8E0F4-5146-44A8-801F-0E70EC83582C}" type="presOf" srcId="{6728E0DA-393C-4722-BFE8-21AFD6852DFA}" destId="{AFFE285D-D914-4879-AF11-62F18C3666DA}" srcOrd="0" destOrd="0" presId="urn:microsoft.com/office/officeart/2005/8/layout/arrow2"/>
    <dgm:cxn modelId="{8305E8FB-CFB4-419F-BF0E-A0436BF30FC8}" type="presOf" srcId="{64DA35B4-1605-4786-9C98-5E43A3C2BE89}" destId="{D478C000-C70B-46BB-8857-242ABB11EB1A}" srcOrd="0" destOrd="0" presId="urn:microsoft.com/office/officeart/2005/8/layout/arrow2"/>
    <dgm:cxn modelId="{9A6E3432-ACF0-4BE8-A4E5-F70CDF321E3C}" type="presParOf" srcId="{AFFE285D-D914-4879-AF11-62F18C3666DA}" destId="{58409E92-5463-4EDD-AF11-EBA7D66FCD51}" srcOrd="0" destOrd="0" presId="urn:microsoft.com/office/officeart/2005/8/layout/arrow2"/>
    <dgm:cxn modelId="{373A747C-41F8-4A48-8CFA-7C66CD9B3A27}" type="presParOf" srcId="{AFFE285D-D914-4879-AF11-62F18C3666DA}" destId="{3435ABFC-0CFC-47B8-A0E0-69B5B7AB674E}" srcOrd="1" destOrd="0" presId="urn:microsoft.com/office/officeart/2005/8/layout/arrow2"/>
    <dgm:cxn modelId="{670BB3D3-1080-4B87-9C3B-C1AA778CA613}" type="presParOf" srcId="{3435ABFC-0CFC-47B8-A0E0-69B5B7AB674E}" destId="{C5DA6FDE-8D38-4F15-8C17-A973CCB9D8F4}" srcOrd="0" destOrd="0" presId="urn:microsoft.com/office/officeart/2005/8/layout/arrow2"/>
    <dgm:cxn modelId="{CCA234E1-1D2A-4156-8EAD-8E910E4C7639}" type="presParOf" srcId="{3435ABFC-0CFC-47B8-A0E0-69B5B7AB674E}" destId="{D478C000-C70B-46BB-8857-242ABB11EB1A}" srcOrd="1" destOrd="0" presId="urn:microsoft.com/office/officeart/2005/8/layout/arrow2"/>
    <dgm:cxn modelId="{A67A8A2D-CF59-4481-9B35-3213BB579760}" type="presParOf" srcId="{3435ABFC-0CFC-47B8-A0E0-69B5B7AB674E}" destId="{D487D9E3-8FFF-44EA-B77E-BCDC4F4DAF5B}" srcOrd="2" destOrd="0" presId="urn:microsoft.com/office/officeart/2005/8/layout/arrow2"/>
    <dgm:cxn modelId="{1706E40B-D0CE-4EB3-ACF9-182101135E8A}" type="presParOf" srcId="{3435ABFC-0CFC-47B8-A0E0-69B5B7AB674E}" destId="{17AF9A0D-DDEB-45A9-95B7-636A09F755E7}" srcOrd="3" destOrd="0" presId="urn:microsoft.com/office/officeart/2005/8/layout/arrow2"/>
    <dgm:cxn modelId="{6D63564D-3C75-4589-9C78-6CF21D9CC2BE}" type="presParOf" srcId="{3435ABFC-0CFC-47B8-A0E0-69B5B7AB674E}" destId="{6120277E-9E19-450F-B601-B475F762DBCE}" srcOrd="4" destOrd="0" presId="urn:microsoft.com/office/officeart/2005/8/layout/arrow2"/>
    <dgm:cxn modelId="{52F764F6-B634-4439-9735-AC4FBB7752A3}" type="presParOf" srcId="{3435ABFC-0CFC-47B8-A0E0-69B5B7AB674E}" destId="{0AD60305-B564-4089-BF0D-6050B1AD232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09E92-5463-4EDD-AF11-EBA7D66FCD51}">
      <dsp:nvSpPr>
        <dsp:cNvPr id="0" name=""/>
        <dsp:cNvSpPr/>
      </dsp:nvSpPr>
      <dsp:spPr>
        <a:xfrm>
          <a:off x="0" y="0"/>
          <a:ext cx="8727775" cy="2225229"/>
        </a:xfrm>
        <a:prstGeom prst="swooshArrow">
          <a:avLst>
            <a:gd name="adj1" fmla="val 25000"/>
            <a:gd name="adj2" fmla="val 25000"/>
          </a:avLst>
        </a:prstGeom>
        <a:solidFill>
          <a:srgbClr val="FF0000"/>
        </a:solidFill>
        <a:ln w="19050">
          <a:solidFill>
            <a:srgbClr val="FF0000"/>
          </a:solidFill>
        </a:ln>
        <a:effectLst>
          <a:glow rad="1905000">
            <a:schemeClr val="accent1">
              <a:alpha val="0"/>
            </a:schemeClr>
          </a:glow>
        </a:effectLst>
      </dsp:spPr>
      <dsp:style>
        <a:lnRef idx="0">
          <a:scrgbClr r="0" g="0" b="0"/>
        </a:lnRef>
        <a:fillRef idx="1">
          <a:scrgbClr r="0" g="0" b="0"/>
        </a:fillRef>
        <a:effectRef idx="0">
          <a:scrgbClr r="0" g="0" b="0"/>
        </a:effectRef>
        <a:fontRef idx="minor"/>
      </dsp:style>
    </dsp:sp>
    <dsp:sp modelId="{C5DA6FDE-8D38-4F15-8C17-A973CCB9D8F4}">
      <dsp:nvSpPr>
        <dsp:cNvPr id="0" name=""/>
        <dsp:cNvSpPr/>
      </dsp:nvSpPr>
      <dsp:spPr>
        <a:xfrm>
          <a:off x="667422" y="1800201"/>
          <a:ext cx="92569" cy="925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8C000-C70B-46BB-8857-242ABB11EB1A}">
      <dsp:nvSpPr>
        <dsp:cNvPr id="0" name=""/>
        <dsp:cNvSpPr/>
      </dsp:nvSpPr>
      <dsp:spPr>
        <a:xfrm>
          <a:off x="269771" y="1440162"/>
          <a:ext cx="829565" cy="6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51" tIns="0" rIns="0" bIns="0" numCol="1" spcCol="1270" anchor="t" anchorCtr="0">
          <a:noAutofit/>
        </a:bodyPr>
        <a:lstStyle/>
        <a:p>
          <a:pPr marL="0" lvl="0" indent="0" algn="l" defTabSz="1333500">
            <a:lnSpc>
              <a:spcPct val="90000"/>
            </a:lnSpc>
            <a:spcBef>
              <a:spcPct val="0"/>
            </a:spcBef>
            <a:spcAft>
              <a:spcPct val="35000"/>
            </a:spcAft>
            <a:buNone/>
          </a:pPr>
          <a:r>
            <a:rPr kumimoji="1" lang="en-US" altLang="ja-JP" sz="3000" kern="1200" dirty="0"/>
            <a:t>10</a:t>
          </a:r>
          <a:r>
            <a:rPr kumimoji="1" lang="ja-JP" altLang="en-US" sz="3000" kern="1200" dirty="0"/>
            <a:t>才</a:t>
          </a:r>
        </a:p>
      </dsp:txBody>
      <dsp:txXfrm>
        <a:off x="269771" y="1440162"/>
        <a:ext cx="829565" cy="643091"/>
      </dsp:txXfrm>
    </dsp:sp>
    <dsp:sp modelId="{D487D9E3-8FFF-44EA-B77E-BCDC4F4DAF5B}">
      <dsp:nvSpPr>
        <dsp:cNvPr id="0" name=""/>
        <dsp:cNvSpPr/>
      </dsp:nvSpPr>
      <dsp:spPr>
        <a:xfrm>
          <a:off x="4252025" y="792089"/>
          <a:ext cx="167337" cy="167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F9A0D-DDEB-45A9-95B7-636A09F755E7}">
      <dsp:nvSpPr>
        <dsp:cNvPr id="0" name=""/>
        <dsp:cNvSpPr/>
      </dsp:nvSpPr>
      <dsp:spPr>
        <a:xfrm>
          <a:off x="3857919" y="1377062"/>
          <a:ext cx="1122882" cy="81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69" tIns="0" rIns="0" bIns="0" numCol="1" spcCol="1270" anchor="t" anchorCtr="0">
          <a:noAutofit/>
        </a:bodyPr>
        <a:lstStyle/>
        <a:p>
          <a:pPr marL="0" lvl="0" indent="0" algn="l" defTabSz="1333500">
            <a:lnSpc>
              <a:spcPct val="90000"/>
            </a:lnSpc>
            <a:spcBef>
              <a:spcPct val="0"/>
            </a:spcBef>
            <a:spcAft>
              <a:spcPct val="35000"/>
            </a:spcAft>
            <a:buNone/>
          </a:pPr>
          <a:r>
            <a:rPr kumimoji="1" lang="en-US" altLang="ja-JP" sz="3000" kern="1200" dirty="0"/>
            <a:t>50</a:t>
          </a:r>
          <a:r>
            <a:rPr kumimoji="1" lang="ja-JP" altLang="en-US" sz="3000" kern="1200" dirty="0"/>
            <a:t>才</a:t>
          </a:r>
        </a:p>
      </dsp:txBody>
      <dsp:txXfrm>
        <a:off x="3857919" y="1377062"/>
        <a:ext cx="1122882" cy="812915"/>
      </dsp:txXfrm>
    </dsp:sp>
    <dsp:sp modelId="{6120277E-9E19-450F-B601-B475F762DBCE}">
      <dsp:nvSpPr>
        <dsp:cNvPr id="0" name=""/>
        <dsp:cNvSpPr/>
      </dsp:nvSpPr>
      <dsp:spPr>
        <a:xfrm>
          <a:off x="7653074" y="504057"/>
          <a:ext cx="231423" cy="2314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60305-B564-4089-BF0D-6050B1AD232B}">
      <dsp:nvSpPr>
        <dsp:cNvPr id="0" name=""/>
        <dsp:cNvSpPr/>
      </dsp:nvSpPr>
      <dsp:spPr>
        <a:xfrm>
          <a:off x="7384728" y="1368155"/>
          <a:ext cx="1157104" cy="6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7" tIns="0" rIns="0" bIns="0" numCol="1" spcCol="1270" anchor="t" anchorCtr="0">
          <a:noAutofit/>
        </a:bodyPr>
        <a:lstStyle/>
        <a:p>
          <a:pPr marL="0" lvl="0" indent="0" algn="l" defTabSz="1333500">
            <a:lnSpc>
              <a:spcPct val="90000"/>
            </a:lnSpc>
            <a:spcBef>
              <a:spcPct val="0"/>
            </a:spcBef>
            <a:spcAft>
              <a:spcPct val="35000"/>
            </a:spcAft>
            <a:buNone/>
          </a:pPr>
          <a:r>
            <a:rPr kumimoji="1" lang="en-US" altLang="ja-JP" sz="3000" kern="1200" dirty="0"/>
            <a:t>80</a:t>
          </a:r>
          <a:r>
            <a:rPr kumimoji="1" lang="ja-JP" altLang="en-US" sz="3000" kern="1200" dirty="0"/>
            <a:t>才</a:t>
          </a:r>
        </a:p>
      </dsp:txBody>
      <dsp:txXfrm>
        <a:off x="7384728" y="1368155"/>
        <a:ext cx="1157104" cy="66711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413" cy="495300"/>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2"/>
            <a:ext cx="2919412" cy="495300"/>
          </a:xfrm>
          <a:prstGeom prst="rect">
            <a:avLst/>
          </a:prstGeom>
        </p:spPr>
        <p:txBody>
          <a:bodyPr vert="horz" lIns="91426" tIns="45713" rIns="91426" bIns="45713" rtlCol="0"/>
          <a:lstStyle>
            <a:lvl1pPr algn="r">
              <a:defRPr sz="1200"/>
            </a:lvl1pPr>
          </a:lstStyle>
          <a:p>
            <a:fld id="{94FC20AC-7E37-4CA2-A6DC-5DD0761F102F}" type="datetimeFigureOut">
              <a:rPr kumimoji="1" lang="ja-JP" altLang="en-US" smtClean="0"/>
              <a:t>2025/1/22</a:t>
            </a:fld>
            <a:endParaRPr kumimoji="1" lang="ja-JP" altLang="en-US"/>
          </a:p>
        </p:txBody>
      </p:sp>
      <p:sp>
        <p:nvSpPr>
          <p:cNvPr id="4" name="フッター プレースホルダー 3"/>
          <p:cNvSpPr>
            <a:spLocks noGrp="1"/>
          </p:cNvSpPr>
          <p:nvPr>
            <p:ph type="ftr" sz="quarter" idx="2"/>
          </p:nvPr>
        </p:nvSpPr>
        <p:spPr>
          <a:xfrm>
            <a:off x="3" y="9371015"/>
            <a:ext cx="2919413" cy="495300"/>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300"/>
          </a:xfrm>
          <a:prstGeom prst="rect">
            <a:avLst/>
          </a:prstGeom>
        </p:spPr>
        <p:txBody>
          <a:bodyPr vert="horz" lIns="91426" tIns="45713" rIns="91426" bIns="45713" rtlCol="0" anchor="b"/>
          <a:lstStyle>
            <a:lvl1pPr algn="r">
              <a:defRPr sz="1200"/>
            </a:lvl1pPr>
          </a:lstStyle>
          <a:p>
            <a:fld id="{E7CD1793-1455-430C-81BF-A13D693FB065}" type="slidenum">
              <a:rPr kumimoji="1" lang="ja-JP" altLang="en-US" smtClean="0"/>
              <a:t>‹#›</a:t>
            </a:fld>
            <a:endParaRPr kumimoji="1" lang="ja-JP" altLang="en-US"/>
          </a:p>
        </p:txBody>
      </p:sp>
    </p:spTree>
    <p:extLst>
      <p:ext uri="{BB962C8B-B14F-4D97-AF65-F5344CB8AC3E}">
        <p14:creationId xmlns:p14="http://schemas.microsoft.com/office/powerpoint/2010/main" val="251747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18832" cy="493315"/>
          </a:xfrm>
          <a:prstGeom prst="rect">
            <a:avLst/>
          </a:prstGeom>
        </p:spPr>
        <p:txBody>
          <a:bodyPr vert="horz" lIns="90615" tIns="45307" rIns="90615" bIns="453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3"/>
            <a:ext cx="2918832" cy="493315"/>
          </a:xfrm>
          <a:prstGeom prst="rect">
            <a:avLst/>
          </a:prstGeom>
        </p:spPr>
        <p:txBody>
          <a:bodyPr vert="horz" lIns="90615" tIns="45307" rIns="90615" bIns="45307" rtlCol="0"/>
          <a:lstStyle>
            <a:lvl1pPr algn="r">
              <a:defRPr sz="1200"/>
            </a:lvl1pPr>
          </a:lstStyle>
          <a:p>
            <a:fld id="{079643BB-8207-4252-8ED8-1F74A40C4C9C}" type="datetimeFigureOut">
              <a:rPr kumimoji="1" lang="ja-JP" altLang="en-US" smtClean="0"/>
              <a:pPr/>
              <a:t>2025/1/22</a:t>
            </a:fld>
            <a:endParaRPr kumimoji="1" lang="ja-JP" altLang="en-US"/>
          </a:p>
        </p:txBody>
      </p:sp>
      <p:sp>
        <p:nvSpPr>
          <p:cNvPr id="4" name="スライド イメージ プレースホルダー 3"/>
          <p:cNvSpPr>
            <a:spLocks noGrp="1" noRot="1" noChangeAspect="1"/>
          </p:cNvSpPr>
          <p:nvPr>
            <p:ph type="sldImg" idx="2"/>
          </p:nvPr>
        </p:nvSpPr>
        <p:spPr>
          <a:xfrm>
            <a:off x="904875" y="741363"/>
            <a:ext cx="4926013" cy="3695700"/>
          </a:xfrm>
          <a:prstGeom prst="rect">
            <a:avLst/>
          </a:prstGeom>
          <a:noFill/>
          <a:ln w="12700">
            <a:solidFill>
              <a:prstClr val="black"/>
            </a:solidFill>
          </a:ln>
        </p:spPr>
        <p:txBody>
          <a:bodyPr vert="horz" lIns="90615" tIns="45307" rIns="90615" bIns="45307" rtlCol="0" anchor="ctr"/>
          <a:lstStyle/>
          <a:p>
            <a:endParaRPr lang="ja-JP" altLang="en-US"/>
          </a:p>
        </p:txBody>
      </p:sp>
      <p:sp>
        <p:nvSpPr>
          <p:cNvPr id="5" name="ノート プレースホルダー 4"/>
          <p:cNvSpPr>
            <a:spLocks noGrp="1"/>
          </p:cNvSpPr>
          <p:nvPr>
            <p:ph type="body" sz="quarter" idx="3"/>
          </p:nvPr>
        </p:nvSpPr>
        <p:spPr>
          <a:xfrm>
            <a:off x="673577" y="4686503"/>
            <a:ext cx="5388610" cy="4439840"/>
          </a:xfrm>
          <a:prstGeom prst="rect">
            <a:avLst/>
          </a:prstGeom>
        </p:spPr>
        <p:txBody>
          <a:bodyPr vert="horz" lIns="90615" tIns="45307" rIns="90615" bIns="453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2" cy="493315"/>
          </a:xfrm>
          <a:prstGeom prst="rect">
            <a:avLst/>
          </a:prstGeom>
        </p:spPr>
        <p:txBody>
          <a:bodyPr vert="horz" lIns="90615" tIns="45307" rIns="90615" bIns="453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8"/>
            <a:ext cx="2918832" cy="493315"/>
          </a:xfrm>
          <a:prstGeom prst="rect">
            <a:avLst/>
          </a:prstGeom>
        </p:spPr>
        <p:txBody>
          <a:bodyPr vert="horz" lIns="90615" tIns="45307" rIns="90615" bIns="45307" rtlCol="0" anchor="b"/>
          <a:lstStyle>
            <a:lvl1pPr algn="r">
              <a:defRPr sz="1200"/>
            </a:lvl1pPr>
          </a:lstStyle>
          <a:p>
            <a:fld id="{3D6E32F5-D507-46CB-9308-7799FED8D203}" type="slidenum">
              <a:rPr kumimoji="1" lang="ja-JP" altLang="en-US" smtClean="0"/>
              <a:pPr/>
              <a:t>‹#›</a:t>
            </a:fld>
            <a:endParaRPr kumimoji="1" lang="ja-JP" altLang="en-US"/>
          </a:p>
        </p:txBody>
      </p:sp>
    </p:spTree>
    <p:extLst>
      <p:ext uri="{BB962C8B-B14F-4D97-AF65-F5344CB8AC3E}">
        <p14:creationId xmlns:p14="http://schemas.microsoft.com/office/powerpoint/2010/main" val="925087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みなさんは、「がん」と聞くと、どんなイメージを持ちますか？</a:t>
            </a:r>
          </a:p>
          <a:p>
            <a:r>
              <a:rPr lang="ja-JP" altLang="en-US" dirty="0">
                <a:latin typeface="+mn-ea"/>
              </a:rPr>
              <a:t>この時間では、２つのことを中心に、知っているようで、あまりよく分かっていない「がん」という病気について学びます。</a:t>
            </a:r>
          </a:p>
          <a:p>
            <a:r>
              <a:rPr lang="ja-JP" altLang="en-US" dirty="0">
                <a:latin typeface="+mn-ea"/>
              </a:rPr>
              <a:t>ひとつは、</a:t>
            </a:r>
            <a:r>
              <a:rPr lang="en-US" altLang="ja-JP" dirty="0">
                <a:latin typeface="+mn-ea"/>
              </a:rPr>
              <a:t>『</a:t>
            </a:r>
            <a:r>
              <a:rPr lang="ja-JP" altLang="en-US" dirty="0">
                <a:latin typeface="+mn-ea"/>
              </a:rPr>
              <a:t>「がん」とはどんな病気なのか？</a:t>
            </a:r>
            <a:r>
              <a:rPr lang="en-US" altLang="ja-JP" dirty="0">
                <a:latin typeface="+mn-ea"/>
              </a:rPr>
              <a:t>』</a:t>
            </a:r>
            <a:r>
              <a:rPr lang="ja-JP" altLang="en-US" dirty="0">
                <a:latin typeface="+mn-ea"/>
              </a:rPr>
              <a:t>ということと、もうひとつは、</a:t>
            </a:r>
            <a:r>
              <a:rPr lang="en-US" altLang="ja-JP" dirty="0">
                <a:latin typeface="+mn-ea"/>
              </a:rPr>
              <a:t>『</a:t>
            </a:r>
            <a:r>
              <a:rPr lang="ja-JP" altLang="en-US" dirty="0">
                <a:latin typeface="+mn-ea"/>
              </a:rPr>
              <a:t>「がん」にかかりにくくするためにはどんなことに気をつけたらよいか？</a:t>
            </a:r>
            <a:r>
              <a:rPr lang="en-US" altLang="ja-JP" dirty="0">
                <a:latin typeface="+mn-ea"/>
              </a:rPr>
              <a:t>』</a:t>
            </a:r>
            <a:r>
              <a:rPr lang="ja-JP" altLang="en-US" dirty="0">
                <a:latin typeface="+mn-ea"/>
              </a:rPr>
              <a:t>ということです。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a:t>
            </a:fld>
            <a:endParaRPr kumimoji="1" lang="ja-JP" altLang="en-US"/>
          </a:p>
        </p:txBody>
      </p:sp>
    </p:spTree>
    <p:extLst>
      <p:ext uri="{BB962C8B-B14F-4D97-AF65-F5344CB8AC3E}">
        <p14:creationId xmlns:p14="http://schemas.microsoft.com/office/powerpoint/2010/main" val="18542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150">
              <a:defRPr/>
            </a:pPr>
            <a:r>
              <a:rPr lang="ja-JP" altLang="en-US" dirty="0">
                <a:latin typeface="+mn-ea"/>
              </a:rPr>
              <a:t>次の問題です。たばこのけむりを吸うとがんになりやすくなるでしょうか。</a:t>
            </a:r>
          </a:p>
          <a:p>
            <a:pPr defTabSz="906150">
              <a:defRPr/>
            </a:pPr>
            <a:endParaRPr lang="ja-JP" altLang="en-US" dirty="0">
              <a:latin typeface="+mn-ea"/>
            </a:endParaRPr>
          </a:p>
          <a:p>
            <a:pPr defTabSz="906150">
              <a:defRPr/>
            </a:pPr>
            <a:r>
              <a:rPr lang="ja-JP" altLang="en-US" dirty="0">
                <a:latin typeface="+mn-ea"/>
              </a:rPr>
              <a:t>　答えは、「〇、がんになりやすくなる」です。</a:t>
            </a:r>
          </a:p>
          <a:p>
            <a:pPr defTabSz="906150">
              <a:defRPr/>
            </a:pPr>
            <a:r>
              <a:rPr lang="ja-JP" altLang="en-US" dirty="0">
                <a:latin typeface="+mn-ea"/>
              </a:rPr>
              <a:t>　自分が吸っていなくても、他人が吸っているたばこのけむりを吸うと、肺がんをはじめ、多くのがんになる危険性が高くなります。</a:t>
            </a:r>
          </a:p>
          <a:p>
            <a:pPr defTabSz="906150">
              <a:defRPr/>
            </a:pPr>
            <a:r>
              <a:rPr lang="ja-JP" altLang="en-US" dirty="0">
                <a:latin typeface="+mn-ea"/>
              </a:rPr>
              <a:t>　できるだけたばこのけむりを吸わないように気をつけることが大切ですね。</a:t>
            </a:r>
          </a:p>
          <a:p>
            <a:pPr defTabSz="906150">
              <a:defRPr/>
            </a:pPr>
            <a:endParaRPr lang="ja-JP" altLang="en-US" dirty="0">
              <a:latin typeface="+mn-ea"/>
            </a:endParaRPr>
          </a:p>
          <a:p>
            <a:pPr defTabSz="906150">
              <a:defRPr/>
            </a:pPr>
            <a:r>
              <a:rPr lang="ja-JP" altLang="en-US" dirty="0">
                <a:latin typeface="+mn-ea"/>
              </a:rPr>
              <a:t>　みなさんは子どもだから、もちろんたばこを吸ってはいけませんが、大人になってもたばこは吸わないようにしたいですね。</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5083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次は、食事についてです。野菜を食べないと大腸がんになりやすいと言われています。みなさんは毎日野菜を食べていますか。１日にどれくらいの野菜を食べたらよいでしょうか。</a:t>
            </a:r>
          </a:p>
          <a:p>
            <a:endParaRPr lang="ja-JP" altLang="en-US" dirty="0">
              <a:latin typeface="+mn-ea"/>
            </a:endParaRPr>
          </a:p>
          <a:p>
            <a:r>
              <a:rPr lang="ja-JP" altLang="en-US" dirty="0">
                <a:latin typeface="+mn-ea"/>
              </a:rPr>
              <a:t>答えは、１日に３５０ｇです。</a:t>
            </a:r>
          </a:p>
          <a:p>
            <a:r>
              <a:rPr lang="ja-JP" altLang="en-US" dirty="0">
                <a:latin typeface="+mn-ea"/>
              </a:rPr>
              <a:t>（野菜３５０ｇの見本をみせるとよい）</a:t>
            </a:r>
          </a:p>
          <a:p>
            <a:r>
              <a:rPr lang="ja-JP" altLang="en-US" dirty="0">
                <a:latin typeface="+mn-ea"/>
              </a:rPr>
              <a:t>食事では、好ききらいせずに食べるようにしましょう。</a:t>
            </a:r>
          </a:p>
          <a:p>
            <a:r>
              <a:rPr lang="ja-JP" altLang="en-US" dirty="0">
                <a:latin typeface="+mn-ea"/>
              </a:rPr>
              <a:t>学校の給食も、もちろん残さないようにしてくださいね。</a:t>
            </a:r>
          </a:p>
          <a:p>
            <a:r>
              <a:rPr lang="ja-JP" altLang="en-US" dirty="0">
                <a:latin typeface="+mn-ea"/>
              </a:rPr>
              <a:t>また、塩からいものは胃がんになりやすくなったり、高血圧などのがん以外の病気にもなりやすくなったりしますので、塩からいものはたくさん食べないようにしましょう。</a:t>
            </a:r>
            <a:endParaRPr lang="en-US" altLang="ja-JP" dirty="0">
              <a:solidFill>
                <a:prstClr val="black"/>
              </a:solidFill>
              <a:latin typeface="+mn-ea"/>
            </a:endParaRPr>
          </a:p>
          <a:p>
            <a:pPr defTabSz="906150">
              <a:defRPr/>
            </a:pPr>
            <a:endParaRPr lang="en-US" altLang="ja-JP"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6087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では、夜更かしなど不規則な生活はどうでしょうか？</a:t>
            </a:r>
          </a:p>
          <a:p>
            <a:endParaRPr lang="ja-JP" altLang="en-US" dirty="0">
              <a:latin typeface="+mn-ea"/>
            </a:endParaRPr>
          </a:p>
          <a:p>
            <a:r>
              <a:rPr lang="ja-JP" altLang="en-US" dirty="0">
                <a:latin typeface="+mn-ea"/>
              </a:rPr>
              <a:t>夜更かしもがんになりやすくなるといわれています。</a:t>
            </a:r>
          </a:p>
          <a:p>
            <a:r>
              <a:rPr lang="ja-JP" altLang="en-US" dirty="0">
                <a:latin typeface="+mn-ea"/>
              </a:rPr>
              <a:t>早寝早起きをして強い体をつくりましょう。</a:t>
            </a:r>
          </a:p>
          <a:p>
            <a:r>
              <a:rPr lang="en-US" altLang="ja-JP" dirty="0">
                <a:latin typeface="+mn-ea"/>
              </a:rPr>
              <a:t>※</a:t>
            </a:r>
            <a:r>
              <a:rPr lang="ja-JP" altLang="en-US" dirty="0">
                <a:latin typeface="+mn-ea"/>
              </a:rPr>
              <a:t>以下補足</a:t>
            </a:r>
          </a:p>
          <a:p>
            <a:r>
              <a:rPr lang="ja-JP" altLang="en-US" dirty="0">
                <a:latin typeface="+mn-ea"/>
              </a:rPr>
              <a:t>おかしな細胞をとりのぞくのは、「免疫」という、体の中の働きでしたよね。</a:t>
            </a:r>
          </a:p>
          <a:p>
            <a:r>
              <a:rPr lang="ja-JP" altLang="en-US" dirty="0">
                <a:latin typeface="+mn-ea"/>
              </a:rPr>
              <a:t>実は、この免疫は、人が眠っている間に活発に働いているのです。</a:t>
            </a:r>
          </a:p>
          <a:p>
            <a:r>
              <a:rPr lang="ja-JP" altLang="en-US" dirty="0">
                <a:latin typeface="+mn-ea"/>
              </a:rPr>
              <a:t>夜更かしをして、睡眠時間が少ない生活を続けると、「免疫」の力が低下し、がんになりやすい体になるのです。</a:t>
            </a:r>
          </a:p>
        </p:txBody>
      </p:sp>
      <p:sp>
        <p:nvSpPr>
          <p:cNvPr id="4" name="スライド番号プレースホルダー 3"/>
          <p:cNvSpPr>
            <a:spLocks noGrp="1"/>
          </p:cNvSpPr>
          <p:nvPr>
            <p:ph type="sldNum" sz="quarter" idx="10"/>
          </p:nvPr>
        </p:nvSpPr>
        <p:spPr/>
        <p:txBody>
          <a:bodyPr/>
          <a:lstStyle/>
          <a:p>
            <a:pPr marL="0" marR="0" lvl="0" indent="0" algn="r" defTabSz="914259"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9"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15560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お酒をたくさん飲むと、がんになりやすくなるでしょうか？</a:t>
            </a:r>
          </a:p>
          <a:p>
            <a:endParaRPr lang="ja-JP" altLang="en-US" dirty="0"/>
          </a:p>
          <a:p>
            <a:r>
              <a:rPr lang="ja-JP" altLang="en-US" dirty="0"/>
              <a:t>答えは、〇です。</a:t>
            </a:r>
          </a:p>
          <a:p>
            <a:r>
              <a:rPr lang="ja-JP" altLang="en-US" dirty="0"/>
              <a:t>お酒をたくさん飲むと、のどや食道、大腸、肝臓のがんになりやすくなります。 </a:t>
            </a:r>
          </a:p>
          <a:p>
            <a:r>
              <a:rPr lang="ja-JP" altLang="en-US" dirty="0"/>
              <a:t>みんなも知っている通り、</a:t>
            </a:r>
            <a:r>
              <a:rPr lang="en-US" altLang="ja-JP" dirty="0"/>
              <a:t>20</a:t>
            </a:r>
            <a:r>
              <a:rPr lang="ja-JP" altLang="en-US" dirty="0"/>
              <a:t>歳になるまでは、お酒を飲むことは法律で禁止されています。</a:t>
            </a:r>
          </a:p>
          <a:p>
            <a:r>
              <a:rPr lang="ja-JP" altLang="en-US" dirty="0"/>
              <a:t>大人になっても、「お酒を飲みすぎない」ことが大切です。</a:t>
            </a:r>
          </a:p>
        </p:txBody>
      </p:sp>
      <p:sp>
        <p:nvSpPr>
          <p:cNvPr id="4" name="スライド番号プレースホルダー 3"/>
          <p:cNvSpPr>
            <a:spLocks noGrp="1"/>
          </p:cNvSpPr>
          <p:nvPr>
            <p:ph type="sldNum" sz="quarter" idx="10"/>
          </p:nvPr>
        </p:nvSpPr>
        <p:spPr/>
        <p:txBody>
          <a:bodyPr/>
          <a:lstStyle/>
          <a:p>
            <a:pPr marL="0" marR="0" lvl="0" indent="0" algn="r" defTabSz="914259"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9"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34365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お父さん、お母さん、先生の言うとおりにからだに良い生活をしていたら、がんにならないのでしょうか？</a:t>
            </a:r>
          </a:p>
          <a:p>
            <a:r>
              <a:rPr lang="ja-JP" altLang="en-US" dirty="0"/>
              <a:t>答えは、</a:t>
            </a:r>
            <a:r>
              <a:rPr lang="en-US" altLang="ja-JP" dirty="0"/>
              <a:t>×</a:t>
            </a:r>
            <a:r>
              <a:rPr lang="ja-JP" altLang="en-US" dirty="0"/>
              <a:t>です。がんにならないようにいろいろと気をつけていてもがんになることはあります。</a:t>
            </a:r>
          </a:p>
          <a:p>
            <a:endParaRPr lang="ja-JP" altLang="en-US" dirty="0"/>
          </a:p>
          <a:p>
            <a:r>
              <a:rPr lang="ja-JP" altLang="en-US" dirty="0"/>
              <a:t>でも、がんを小さいうちに見つけて早く治療すれば、治るがんもたくさんあります。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9804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がんが小さいうちに見つけるにはどうしたらよいのでしょうか？</a:t>
            </a:r>
          </a:p>
          <a:p>
            <a:r>
              <a:rPr lang="ja-JP" altLang="en-US" dirty="0">
                <a:latin typeface="+mn-ea"/>
              </a:rPr>
              <a:t>「がん」は小さいうちは体に異常が出ないことがほとんどです。何ともないうちからいろんな方法でがんを見つけることを「がん検診」といいます。</a:t>
            </a:r>
          </a:p>
          <a:p>
            <a:r>
              <a:rPr lang="ja-JP" altLang="en-US" dirty="0">
                <a:latin typeface="+mn-ea"/>
              </a:rPr>
              <a:t>みなさんは毎年学校で歯科検診って受けていますよね？あれは虫歯ができてないかな、って歯医者さんに調べてもらうものです。虫歯も早く見つけてすぐに治療すれば治りますよね？</a:t>
            </a:r>
          </a:p>
          <a:p>
            <a:r>
              <a:rPr lang="ja-JP" altLang="en-US" dirty="0">
                <a:latin typeface="+mn-ea"/>
              </a:rPr>
              <a:t>それと同じで、がんができてないかを調べるのが、がん検診です。</a:t>
            </a:r>
          </a:p>
          <a:p>
            <a:endParaRPr lang="ja-JP" altLang="en-US" dirty="0">
              <a:latin typeface="+mn-ea"/>
            </a:endParaRPr>
          </a:p>
          <a:p>
            <a:r>
              <a:rPr lang="ja-JP" altLang="en-US" dirty="0">
                <a:latin typeface="+mn-ea"/>
              </a:rPr>
              <a:t>がん検診は大人になってからですが、大人になったら、みなさんもぜひがん検診を受けるようにしましょう。</a:t>
            </a:r>
          </a:p>
        </p:txBody>
      </p:sp>
      <p:sp>
        <p:nvSpPr>
          <p:cNvPr id="4" name="スライド番号プレースホルダー 3"/>
          <p:cNvSpPr>
            <a:spLocks noGrp="1"/>
          </p:cNvSpPr>
          <p:nvPr>
            <p:ph type="sldNum" sz="quarter" idx="10"/>
          </p:nvPr>
        </p:nvSpPr>
        <p:spPr/>
        <p:txBody>
          <a:bodyPr/>
          <a:lstStyle/>
          <a:p>
            <a:pPr marL="0" marR="0" lvl="0" indent="0" algn="r" defTabSz="914259"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9"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7821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prstClr val="black"/>
                </a:solidFill>
                <a:latin typeface="+mn-ea"/>
              </a:rPr>
              <a:t>すべてのがんを防ぐことはできませんが、多くのがんを予防し、がんにかかりにくい丈夫な体にするために、子どもの頃から、どんなことに気をつければいいか、振り返りましょう。</a:t>
            </a:r>
          </a:p>
          <a:p>
            <a:pPr algn="l"/>
            <a:r>
              <a:rPr lang="ja-JP" altLang="en-US" dirty="0">
                <a:solidFill>
                  <a:prstClr val="black"/>
                </a:solidFill>
                <a:latin typeface="+mn-ea"/>
              </a:rPr>
              <a:t>①好ききらいをせず、なんでも食べましょう。特に野菜をたくさん食べることが大事でしたね。</a:t>
            </a:r>
          </a:p>
          <a:p>
            <a:pPr algn="l"/>
            <a:r>
              <a:rPr lang="ja-JP" altLang="en-US" dirty="0">
                <a:solidFill>
                  <a:prstClr val="black"/>
                </a:solidFill>
                <a:latin typeface="+mn-ea"/>
              </a:rPr>
              <a:t>②てきどな運動をしましょう。</a:t>
            </a:r>
          </a:p>
          <a:p>
            <a:pPr algn="l"/>
            <a:r>
              <a:rPr lang="ja-JP" altLang="en-US" dirty="0">
                <a:solidFill>
                  <a:prstClr val="black"/>
                </a:solidFill>
                <a:latin typeface="+mn-ea"/>
              </a:rPr>
              <a:t>③よく寝て、十分な休養をとりましょう。</a:t>
            </a:r>
          </a:p>
          <a:p>
            <a:pPr algn="l"/>
            <a:r>
              <a:rPr lang="ja-JP" altLang="en-US" dirty="0">
                <a:solidFill>
                  <a:prstClr val="black"/>
                </a:solidFill>
                <a:latin typeface="+mn-ea"/>
              </a:rPr>
              <a:t>④たばこのけむりは吸わないようにしましょう。</a:t>
            </a:r>
          </a:p>
          <a:p>
            <a:pPr algn="l"/>
            <a:r>
              <a:rPr lang="ja-JP" altLang="en-US" dirty="0">
                <a:solidFill>
                  <a:prstClr val="black"/>
                </a:solidFill>
                <a:latin typeface="+mn-ea"/>
              </a:rPr>
              <a:t>⑤大人になったら、お酒は飲み過ぎず、ほどほどにしましょう。</a:t>
            </a:r>
          </a:p>
          <a:p>
            <a:pPr algn="l"/>
            <a:r>
              <a:rPr lang="ja-JP" altLang="en-US" dirty="0">
                <a:solidFill>
                  <a:prstClr val="black"/>
                </a:solidFill>
                <a:latin typeface="+mn-ea"/>
              </a:rPr>
              <a:t>⑥がん検診を受けましょう。がんは、早く見つければ、治すことができる病気でしたね。</a:t>
            </a:r>
          </a:p>
          <a:p>
            <a:pPr algn="l"/>
            <a:endParaRPr lang="ja-JP" altLang="en-US" dirty="0">
              <a:solidFill>
                <a:prstClr val="black"/>
              </a:solidFill>
              <a:latin typeface="+mn-ea"/>
            </a:endParaRPr>
          </a:p>
          <a:p>
            <a:pPr algn="l"/>
            <a:r>
              <a:rPr lang="ja-JP" altLang="en-US" dirty="0">
                <a:solidFill>
                  <a:prstClr val="black"/>
                </a:solidFill>
                <a:latin typeface="+mn-ea"/>
              </a:rPr>
              <a:t>みなさん、自分自身の生活で気になることはありましたか。もし、あるようだったら、今日からさっそく少しずつ生活習慣を変えてみましょう。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4564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もし、お父さん、お母さん、おじいちゃん、おばあちゃん、おにいちゃん、おねえちゃん、弟、妹や友達ががんになったらどうでしょう？　想像してみてください。</a:t>
            </a:r>
          </a:p>
          <a:p>
            <a:r>
              <a:rPr lang="ja-JP" altLang="en-US" dirty="0"/>
              <a:t>あなたにできることは何でしょうか？</a:t>
            </a:r>
          </a:p>
          <a:p>
            <a:endParaRPr lang="ja-JP" altLang="en-US" dirty="0"/>
          </a:p>
          <a:p>
            <a:r>
              <a:rPr lang="ja-JP" altLang="en-US" dirty="0"/>
              <a:t>（何人かに意見を聞いてみる。時間がなければ、</a:t>
            </a:r>
            <a:r>
              <a:rPr lang="en-US" altLang="ja-JP" dirty="0"/>
              <a:t>10-20</a:t>
            </a:r>
            <a:r>
              <a:rPr lang="ja-JP" altLang="en-US" dirty="0"/>
              <a:t>秒程度発言せず、みんなが考える時間を設けるだけでも良い。）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6490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治療しながら、がんになる前と同じように生活したり働いたりしている人はたくさんいます。</a:t>
            </a:r>
          </a:p>
          <a:p>
            <a:r>
              <a:rPr kumimoji="1" lang="ja-JP" altLang="en-US" dirty="0"/>
              <a:t>あなたががんについて正しく知り、がんにかかった人が必要としているお手伝いをしてあげると、がんになった人はもっと</a:t>
            </a:r>
            <a:r>
              <a:rPr lang="ja-JP" altLang="en-US" dirty="0">
                <a:solidFill>
                  <a:prstClr val="black"/>
                </a:solidFill>
                <a:latin typeface="HGP創英角ﾎﾟｯﾌﾟ体" panose="040B0A00000000000000" pitchFamily="50" charset="-128"/>
                <a:ea typeface="HGP創英角ﾎﾟｯﾌﾟ体" panose="040B0A00000000000000" pitchFamily="50" charset="-128"/>
              </a:rPr>
              <a:t>楽に過ごせます</a:t>
            </a:r>
            <a:r>
              <a:rPr lang="ja-JP" altLang="en-US" dirty="0"/>
              <a:t>。</a:t>
            </a: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9264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がんは以前、がん患者本人が、一人でたたかうものでした。</a:t>
            </a:r>
          </a:p>
          <a:p>
            <a:r>
              <a:rPr kumimoji="1" lang="ja-JP" altLang="en-US" dirty="0"/>
              <a:t>でも、今は家族や友人・知人・医療関係者・職場の仲間・地域の人々が、がん患者を支えあい、がんは、みんなで向き合うものになってきました。</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1147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03">
              <a:defRPr/>
            </a:pPr>
            <a:r>
              <a:rPr lang="ja-JP" altLang="en-US" dirty="0">
                <a:solidFill>
                  <a:prstClr val="black"/>
                </a:solidFill>
                <a:latin typeface="+mn-ea"/>
              </a:rPr>
              <a:t>私たちのからだは、小さな「細胞」がたくさん集まってできています。</a:t>
            </a:r>
          </a:p>
          <a:p>
            <a:pPr defTabSz="914103">
              <a:defRPr/>
            </a:pPr>
            <a:r>
              <a:rPr lang="ja-JP" altLang="en-US" dirty="0">
                <a:solidFill>
                  <a:prstClr val="black"/>
                </a:solidFill>
                <a:latin typeface="+mn-ea"/>
              </a:rPr>
              <a:t>私たちのからだの中では、毎日新しい細胞が作られていて、古くなった細胞と入れ替わっています。</a:t>
            </a:r>
          </a:p>
          <a:p>
            <a:pPr defTabSz="914103">
              <a:defRPr/>
            </a:pPr>
            <a:r>
              <a:rPr lang="ja-JP" altLang="en-US" dirty="0">
                <a:solidFill>
                  <a:prstClr val="black"/>
                </a:solidFill>
                <a:latin typeface="+mn-ea"/>
              </a:rPr>
              <a:t>日焼けでむけた皮膚も死んだ「細胞」のひとつです。でも、その下には新しい「細胞」の皮膚ができているから、大丈夫なのです。</a:t>
            </a:r>
          </a:p>
          <a:p>
            <a:pPr defTabSz="914103">
              <a:defRPr/>
            </a:pPr>
            <a:r>
              <a:rPr lang="ja-JP" altLang="en-US" dirty="0">
                <a:solidFill>
                  <a:prstClr val="black"/>
                </a:solidFill>
                <a:latin typeface="+mn-ea"/>
              </a:rPr>
              <a:t>ところが、コピーがうまくいかず、おかしな「細胞」ができることが時々あります。</a:t>
            </a:r>
          </a:p>
          <a:p>
            <a:pPr defTabSz="914103">
              <a:defRPr/>
            </a:pPr>
            <a:r>
              <a:rPr lang="ja-JP" altLang="en-US" dirty="0">
                <a:solidFill>
                  <a:prstClr val="black"/>
                </a:solidFill>
                <a:latin typeface="+mn-ea"/>
              </a:rPr>
              <a:t>実は、これががんの原因になるものです。</a:t>
            </a:r>
          </a:p>
          <a:p>
            <a:pPr defTabSz="914103">
              <a:defRPr/>
            </a:pPr>
            <a:r>
              <a:rPr lang="ja-JP" altLang="en-US" dirty="0">
                <a:solidFill>
                  <a:prstClr val="black"/>
                </a:solidFill>
                <a:latin typeface="+mn-ea"/>
              </a:rPr>
              <a:t>でも心配はありません。人間の体には、こうしたおかしな細胞をとりのぞく力が備わっています。</a:t>
            </a:r>
          </a:p>
          <a:p>
            <a:pPr defTabSz="914103">
              <a:defRPr/>
            </a:pPr>
            <a:r>
              <a:rPr lang="ja-JP" altLang="en-US" dirty="0">
                <a:solidFill>
                  <a:prstClr val="black"/>
                </a:solidFill>
                <a:latin typeface="+mn-ea"/>
              </a:rPr>
              <a:t>（</a:t>
            </a:r>
            <a:r>
              <a:rPr lang="en-US" altLang="ja-JP" dirty="0">
                <a:solidFill>
                  <a:prstClr val="black"/>
                </a:solidFill>
                <a:latin typeface="+mn-ea"/>
              </a:rPr>
              <a:t>※</a:t>
            </a:r>
            <a:r>
              <a:rPr lang="ja-JP" altLang="en-US" dirty="0">
                <a:solidFill>
                  <a:prstClr val="black"/>
                </a:solidFill>
                <a:latin typeface="+mn-ea"/>
              </a:rPr>
              <a:t>この働きを「免疫（めんえき）」と呼んでいます。）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6281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lang="ja-JP" altLang="en-US" dirty="0"/>
              <a:t>がんになった人にはいろんな気持ちがあります</a:t>
            </a:r>
            <a:r>
              <a:rPr lang="ja-JP" altLang="ja-JP" dirty="0"/>
              <a:t>。</a:t>
            </a:r>
          </a:p>
          <a:p>
            <a:r>
              <a:rPr lang="ja-JP" altLang="ja-JP" dirty="0"/>
              <a:t>それでは、実際にがんに</a:t>
            </a:r>
            <a:r>
              <a:rPr lang="ja-JP" altLang="en-US" dirty="0"/>
              <a:t>なったことのある方</a:t>
            </a:r>
            <a:r>
              <a:rPr lang="ja-JP" altLang="ja-JP" dirty="0"/>
              <a:t>のお話を聞</a:t>
            </a:r>
            <a:r>
              <a:rPr lang="ja-JP" altLang="en-US" dirty="0"/>
              <a:t>いてみ</a:t>
            </a:r>
            <a:r>
              <a:rPr lang="ja-JP" altLang="ja-JP" dirty="0"/>
              <a:t>ましょう。</a:t>
            </a:r>
            <a:endParaRPr lang="en-US" altLang="ja-JP" dirty="0"/>
          </a:p>
          <a:p>
            <a:r>
              <a:rPr lang="ja-JP" altLang="ja-JP" dirty="0"/>
              <a:t>がんは、とても身近な病気です。　</a:t>
            </a:r>
          </a:p>
          <a:p>
            <a:r>
              <a:rPr lang="ja-JP" altLang="ja-JP" dirty="0"/>
              <a:t>がんにかからないことも大切ですが、がんにかかった人やその家族、そして周りの人々が、幸せな生活を送ることができるような世の中にしていきたいですね。</a:t>
            </a:r>
          </a:p>
          <a:p>
            <a:r>
              <a:rPr lang="ja-JP" altLang="ja-JP" dirty="0"/>
              <a:t>今日の授業で分かったことや、感じたことをぜひおうちの人にも伝えてください。</a:t>
            </a:r>
          </a:p>
          <a:p>
            <a:endParaRPr lang="ja-JP"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4096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ところが、ときどき、おかしな細胞が見逃されます。これが「がん」のもとになります。</a:t>
            </a:r>
            <a:endParaRPr lang="en-US" altLang="ja-JP"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rPr>
              <a:t>このおかしな細胞が何年もかかって、やがて「がん細胞」になるのです。</a:t>
            </a:r>
          </a:p>
          <a:p>
            <a:endParaRPr lang="en-US" altLang="ja-JP" dirty="0">
              <a:latin typeface="+mn-ea"/>
            </a:endParaRPr>
          </a:p>
          <a:p>
            <a:r>
              <a:rPr lang="ja-JP" altLang="en-US" dirty="0">
                <a:latin typeface="+mn-ea"/>
              </a:rPr>
              <a:t>がんは、体のいろいろなところにできます。</a:t>
            </a:r>
            <a:endParaRPr lang="en-US" altLang="ja-JP" dirty="0">
              <a:latin typeface="+mn-ea"/>
            </a:endParaRPr>
          </a:p>
          <a:p>
            <a:endParaRPr lang="en-US" altLang="ja-JP" dirty="0">
              <a:latin typeface="+mn-ea"/>
            </a:endParaRPr>
          </a:p>
          <a:p>
            <a:r>
              <a:rPr lang="ja-JP" altLang="en-US" dirty="0">
                <a:latin typeface="+mn-ea"/>
              </a:rPr>
              <a:t>特に日本人では、大腸、肺、胃の順番でがんができやすくなっています。</a:t>
            </a:r>
            <a:endParaRPr lang="en-US" altLang="ja-JP" dirty="0">
              <a:latin typeface="+mn-ea"/>
            </a:endParaRPr>
          </a:p>
          <a:p>
            <a:r>
              <a:rPr lang="ja-JP" altLang="en-US" dirty="0">
                <a:latin typeface="+mn-ea"/>
              </a:rPr>
              <a:t>男性で一番多いがんは、前立腺がんです。女性では、一番多いがんは、乳がんです。</a:t>
            </a:r>
            <a:endParaRPr lang="en-US" altLang="ja-JP" dirty="0">
              <a:latin typeface="+mn-ea"/>
            </a:endParaRPr>
          </a:p>
          <a:p>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0023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どのくらいの人ががんにかかるのでしょうか？</a:t>
            </a:r>
          </a:p>
          <a:p>
            <a:r>
              <a:rPr kumimoji="1" lang="ja-JP" altLang="ja-JP" sz="1200" kern="1200" dirty="0">
                <a:solidFill>
                  <a:schemeClr val="tx1"/>
                </a:solidFill>
                <a:effectLst/>
                <a:latin typeface="+mn-lt"/>
                <a:ea typeface="+mn-ea"/>
                <a:cs typeface="+mn-cs"/>
              </a:rPr>
              <a:t>実は、男性は、一生のうちに約</a:t>
            </a:r>
            <a:r>
              <a:rPr kumimoji="1" lang="en-US" altLang="ja-JP" sz="1200" kern="1200" dirty="0">
                <a:solidFill>
                  <a:schemeClr val="tx1"/>
                </a:solidFill>
                <a:effectLst/>
                <a:latin typeface="+mn-lt"/>
                <a:ea typeface="+mn-ea"/>
                <a:cs typeface="+mn-cs"/>
              </a:rPr>
              <a:t>62</a:t>
            </a:r>
            <a:r>
              <a:rPr kumimoji="1" lang="ja-JP" altLang="ja-JP" sz="1200" kern="1200" dirty="0">
                <a:solidFill>
                  <a:schemeClr val="tx1"/>
                </a:solidFill>
                <a:effectLst/>
                <a:latin typeface="+mn-lt"/>
                <a:ea typeface="+mn-ea"/>
                <a:cs typeface="+mn-cs"/>
              </a:rPr>
              <a:t>パーセント、女性は、約</a:t>
            </a:r>
            <a:r>
              <a:rPr kumimoji="1" lang="en-US" altLang="ja-JP" sz="1200" kern="1200" dirty="0">
                <a:solidFill>
                  <a:schemeClr val="tx1"/>
                </a:solidFill>
                <a:effectLst/>
                <a:latin typeface="+mn-lt"/>
                <a:ea typeface="+mn-ea"/>
                <a:cs typeface="+mn-cs"/>
              </a:rPr>
              <a:t>49</a:t>
            </a:r>
            <a:r>
              <a:rPr kumimoji="1" lang="ja-JP" altLang="ja-JP" sz="1200" kern="1200" dirty="0">
                <a:solidFill>
                  <a:schemeClr val="tx1"/>
                </a:solidFill>
                <a:effectLst/>
                <a:latin typeface="+mn-lt"/>
                <a:ea typeface="+mn-ea"/>
                <a:cs typeface="+mn-cs"/>
              </a:rPr>
              <a:t>パーセントの人</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2020</a:t>
            </a:r>
            <a:r>
              <a:rPr kumimoji="1" lang="ja-JP" altLang="en-US" sz="1200" kern="1200" dirty="0">
                <a:solidFill>
                  <a:schemeClr val="tx1"/>
                </a:solidFill>
                <a:effectLst/>
                <a:latin typeface="+mn-lt"/>
                <a:ea typeface="+mn-ea"/>
                <a:cs typeface="+mn-cs"/>
              </a:rPr>
              <a:t>年）</a:t>
            </a:r>
            <a:r>
              <a:rPr kumimoji="1" lang="ja-JP" altLang="ja-JP" sz="1200" kern="1200" dirty="0">
                <a:solidFill>
                  <a:schemeClr val="tx1"/>
                </a:solidFill>
                <a:effectLst/>
                <a:latin typeface="+mn-lt"/>
                <a:ea typeface="+mn-ea"/>
                <a:cs typeface="+mn-cs"/>
              </a:rPr>
              <a:t>ががんにかかるというデータがあります。</a:t>
            </a:r>
          </a:p>
          <a:p>
            <a:r>
              <a:rPr kumimoji="1" lang="ja-JP" altLang="ja-JP" sz="1200" kern="1200" dirty="0">
                <a:solidFill>
                  <a:schemeClr val="tx1"/>
                </a:solidFill>
                <a:effectLst/>
                <a:latin typeface="+mn-lt"/>
                <a:ea typeface="+mn-ea"/>
                <a:cs typeface="+mn-cs"/>
              </a:rPr>
              <a:t>日本人全体では、なんと、</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人に</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人が、一生のうちに「がん」になる可能性があるのです。</a:t>
            </a:r>
          </a:p>
          <a:p>
            <a:r>
              <a:rPr kumimoji="1" lang="ja-JP" altLang="ja-JP" sz="1200" kern="1200" dirty="0">
                <a:solidFill>
                  <a:schemeClr val="tx1"/>
                </a:solidFill>
                <a:effectLst/>
                <a:latin typeface="+mn-lt"/>
                <a:ea typeface="+mn-ea"/>
                <a:cs typeface="+mn-cs"/>
              </a:rPr>
              <a:t>ということは、今ここにいるみなさんの半分が</a:t>
            </a:r>
            <a:r>
              <a:rPr kumimoji="1" lang="ja-JP" altLang="en-US" sz="1200" kern="1200" dirty="0">
                <a:solidFill>
                  <a:schemeClr val="tx1"/>
                </a:solidFill>
                <a:effectLst/>
                <a:latin typeface="+mn-lt"/>
                <a:ea typeface="+mn-ea"/>
                <a:cs typeface="+mn-cs"/>
              </a:rPr>
              <a:t>おじいさん、おばあさんになるまでに</a:t>
            </a:r>
            <a:r>
              <a:rPr kumimoji="1" lang="ja-JP" altLang="ja-JP" sz="1200" kern="1200" dirty="0">
                <a:solidFill>
                  <a:schemeClr val="tx1"/>
                </a:solidFill>
                <a:effectLst/>
                <a:latin typeface="+mn-lt"/>
                <a:ea typeface="+mn-ea"/>
                <a:cs typeface="+mn-cs"/>
              </a:rPr>
              <a:t>「がん」にかかる可能性があるということですね。がんは大変身近な病気になっていることを覚えておいてください。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5285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latin typeface="+mn-ea"/>
              </a:rPr>
              <a:t>がんになる人はどれくらいいるのでしょうか。</a:t>
            </a:r>
            <a:endParaRPr lang="en-US" altLang="ja-JP" dirty="0">
              <a:latin typeface="+mn-ea"/>
            </a:endParaRPr>
          </a:p>
          <a:p>
            <a:pPr algn="l"/>
            <a:r>
              <a:rPr lang="ja-JP" altLang="en-US" dirty="0">
                <a:latin typeface="+mn-ea"/>
              </a:rPr>
              <a:t>交通事故にあう人とがんになる人では、どちらが多いと思いますか。</a:t>
            </a:r>
            <a:endParaRPr lang="en-US" altLang="ja-JP" dirty="0">
              <a:latin typeface="+mn-ea"/>
            </a:endParaRPr>
          </a:p>
          <a:p>
            <a:pPr algn="l"/>
            <a:r>
              <a:rPr lang="en-US" altLang="ja-JP" dirty="0">
                <a:latin typeface="+mn-ea"/>
              </a:rPr>
              <a:t>2020</a:t>
            </a:r>
            <a:r>
              <a:rPr lang="ja-JP" altLang="en-US" dirty="0">
                <a:latin typeface="+mn-ea"/>
              </a:rPr>
              <a:t>年の</a:t>
            </a:r>
            <a:r>
              <a:rPr lang="en-US" altLang="ja-JP" dirty="0">
                <a:latin typeface="+mn-ea"/>
              </a:rPr>
              <a:t>1</a:t>
            </a:r>
            <a:r>
              <a:rPr lang="ja-JP" altLang="en-US" dirty="0">
                <a:latin typeface="+mn-ea"/>
              </a:rPr>
              <a:t>年間で日本全国のがんになる人は</a:t>
            </a:r>
            <a:r>
              <a:rPr lang="en-US" altLang="ja-JP" dirty="0">
                <a:latin typeface="+mn-ea"/>
              </a:rPr>
              <a:t>945,055</a:t>
            </a:r>
            <a:r>
              <a:rPr lang="ja-JP" altLang="en-US" dirty="0">
                <a:latin typeface="+mn-ea"/>
              </a:rPr>
              <a:t>人、三重県が、</a:t>
            </a:r>
            <a:r>
              <a:rPr lang="en-US" altLang="ja-JP" dirty="0">
                <a:latin typeface="+mn-ea"/>
              </a:rPr>
              <a:t>13,615</a:t>
            </a:r>
            <a:r>
              <a:rPr lang="ja-JP" altLang="en-US" dirty="0">
                <a:latin typeface="+mn-ea"/>
              </a:rPr>
              <a:t>人です。</a:t>
            </a:r>
          </a:p>
          <a:p>
            <a:pPr algn="l"/>
            <a:endParaRPr lang="ja-JP" altLang="en-US" dirty="0">
              <a:latin typeface="+mn-ea"/>
            </a:endParaRPr>
          </a:p>
          <a:p>
            <a:pPr algn="l"/>
            <a:r>
              <a:rPr lang="ja-JP" altLang="en-US" dirty="0">
                <a:latin typeface="+mn-ea"/>
              </a:rPr>
              <a:t>　グラフを見てもわかるように、交通事故でけがをする人より、がんになる人のほうがずいぶん多いことがわかりますね。</a:t>
            </a:r>
          </a:p>
          <a:p>
            <a:pPr algn="l"/>
            <a:endParaRPr lang="en-US" altLang="ja-JP" dirty="0">
              <a:solidFill>
                <a:prstClr val="black"/>
              </a:solidFill>
              <a:latin typeface="+mn-ea"/>
            </a:endParaRPr>
          </a:p>
          <a:p>
            <a:pPr algn="l"/>
            <a:r>
              <a:rPr lang="en-US" altLang="ja-JP" dirty="0">
                <a:solidFill>
                  <a:prstClr val="black"/>
                </a:solidFill>
                <a:latin typeface="+mn-ea"/>
              </a:rPr>
              <a:t>※</a:t>
            </a:r>
            <a:r>
              <a:rPr lang="ja-JP" altLang="en-US" dirty="0">
                <a:solidFill>
                  <a:prstClr val="black"/>
                </a:solidFill>
                <a:latin typeface="+mn-ea"/>
              </a:rPr>
              <a:t>青い棒グラフ　</a:t>
            </a:r>
            <a:r>
              <a:rPr lang="en-US" altLang="ja-JP" dirty="0">
                <a:solidFill>
                  <a:prstClr val="black"/>
                </a:solidFill>
                <a:latin typeface="+mn-ea"/>
              </a:rPr>
              <a:t>3,732</a:t>
            </a:r>
            <a:r>
              <a:rPr lang="ja-JP" altLang="en-US" dirty="0">
                <a:solidFill>
                  <a:prstClr val="black"/>
                </a:solidFill>
                <a:latin typeface="+mn-ea"/>
              </a:rPr>
              <a:t>人　オレンジ色の棒グラフ　</a:t>
            </a:r>
            <a:r>
              <a:rPr lang="en-US" altLang="ja-JP" dirty="0">
                <a:solidFill>
                  <a:prstClr val="black"/>
                </a:solidFill>
                <a:latin typeface="+mn-ea"/>
              </a:rPr>
              <a:t>13,615</a:t>
            </a:r>
            <a:r>
              <a:rPr lang="ja-JP" altLang="en-US" dirty="0">
                <a:solidFill>
                  <a:prstClr val="black"/>
                </a:solidFill>
                <a:latin typeface="+mn-ea"/>
              </a:rPr>
              <a:t>人</a:t>
            </a:r>
            <a:endParaRPr lang="en-US" altLang="ja-JP" dirty="0">
              <a:solidFill>
                <a:prstClr val="black"/>
              </a:solidFill>
              <a:latin typeface="+mn-ea"/>
            </a:endParaRPr>
          </a:p>
          <a:p>
            <a:pPr defTabSz="906150">
              <a:defRPr/>
            </a:pPr>
            <a:endParaRPr lang="en-US" altLang="ja-JP"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3876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150">
              <a:defRPr/>
            </a:pPr>
            <a:r>
              <a:rPr lang="ja-JP" altLang="en-US" dirty="0">
                <a:solidFill>
                  <a:prstClr val="black"/>
                </a:solidFill>
                <a:latin typeface="+mn-ea"/>
              </a:rPr>
              <a:t>「がん」で亡くなる人はどのくらいいるのでしょうか。交通事故で亡くなった人の数と比べてみましょう。</a:t>
            </a:r>
          </a:p>
          <a:p>
            <a:pPr defTabSz="906150">
              <a:defRPr/>
            </a:pPr>
            <a:r>
              <a:rPr lang="en-US" altLang="ja-JP" dirty="0">
                <a:solidFill>
                  <a:prstClr val="black"/>
                </a:solidFill>
                <a:latin typeface="+mn-ea"/>
              </a:rPr>
              <a:t>2020</a:t>
            </a:r>
            <a:r>
              <a:rPr lang="ja-JP" altLang="en-US" dirty="0">
                <a:solidFill>
                  <a:prstClr val="black"/>
                </a:solidFill>
                <a:latin typeface="+mn-ea"/>
              </a:rPr>
              <a:t>年の</a:t>
            </a:r>
            <a:r>
              <a:rPr lang="en-US" altLang="ja-JP" dirty="0">
                <a:solidFill>
                  <a:prstClr val="black"/>
                </a:solidFill>
                <a:latin typeface="+mn-ea"/>
              </a:rPr>
              <a:t>1</a:t>
            </a:r>
            <a:r>
              <a:rPr lang="ja-JP" altLang="en-US" dirty="0">
                <a:solidFill>
                  <a:prstClr val="black"/>
                </a:solidFill>
                <a:latin typeface="+mn-ea"/>
              </a:rPr>
              <a:t>年間に交通事故死が原因で亡くなった人は、全国で</a:t>
            </a:r>
            <a:r>
              <a:rPr lang="en-US" altLang="ja-JP" dirty="0">
                <a:solidFill>
                  <a:prstClr val="black"/>
                </a:solidFill>
                <a:latin typeface="+mn-ea"/>
              </a:rPr>
              <a:t>2,839</a:t>
            </a:r>
            <a:r>
              <a:rPr lang="ja-JP" altLang="en-US" dirty="0">
                <a:solidFill>
                  <a:prstClr val="black"/>
                </a:solidFill>
                <a:latin typeface="+mn-ea"/>
              </a:rPr>
              <a:t>人います。</a:t>
            </a:r>
          </a:p>
          <a:p>
            <a:pPr defTabSz="906150">
              <a:defRPr/>
            </a:pPr>
            <a:r>
              <a:rPr lang="ja-JP" altLang="en-US" dirty="0">
                <a:solidFill>
                  <a:prstClr val="black"/>
                </a:solidFill>
                <a:latin typeface="+mn-ea"/>
              </a:rPr>
              <a:t>「がん」が原因で亡くなった人は、</a:t>
            </a:r>
          </a:p>
          <a:p>
            <a:pPr defTabSz="906150">
              <a:defRPr/>
            </a:pPr>
            <a:r>
              <a:rPr lang="en-US" altLang="ja-JP" dirty="0">
                <a:solidFill>
                  <a:prstClr val="black"/>
                </a:solidFill>
                <a:latin typeface="+mn-ea"/>
              </a:rPr>
              <a:t>378,385</a:t>
            </a:r>
            <a:r>
              <a:rPr lang="ja-JP" altLang="en-US" dirty="0">
                <a:solidFill>
                  <a:prstClr val="black"/>
                </a:solidFill>
                <a:latin typeface="+mn-ea"/>
              </a:rPr>
              <a:t>人、約３８万人もの人が１年間に亡くなっています。</a:t>
            </a:r>
          </a:p>
          <a:p>
            <a:pPr defTabSz="906150">
              <a:defRPr/>
            </a:pPr>
            <a:r>
              <a:rPr lang="ja-JP" altLang="en-US" dirty="0">
                <a:solidFill>
                  <a:prstClr val="black"/>
                </a:solidFill>
                <a:latin typeface="+mn-ea"/>
              </a:rPr>
              <a:t>人は様々な理由で亡くなりますが、日本では、「がん」で亡くなる人が一番多いのです。</a:t>
            </a:r>
          </a:p>
          <a:p>
            <a:pPr defTabSz="906150">
              <a:defRPr/>
            </a:pPr>
            <a:r>
              <a:rPr lang="ja-JP" altLang="en-US" dirty="0">
                <a:solidFill>
                  <a:prstClr val="black"/>
                </a:solidFill>
                <a:latin typeface="+mn-ea"/>
              </a:rPr>
              <a:t>しかし、がんになった人でも治る人も多くいます。</a:t>
            </a:r>
            <a:endParaRPr lang="en-US" altLang="ja-JP" dirty="0">
              <a:solidFill>
                <a:prstClr val="black"/>
              </a:solidFill>
              <a:latin typeface="+mn-ea"/>
            </a:endParaRPr>
          </a:p>
          <a:p>
            <a:pPr defTabSz="906150">
              <a:defRPr/>
            </a:pPr>
            <a:endParaRPr lang="ja-JP" altLang="en-US" dirty="0">
              <a:solidFill>
                <a:prstClr val="black"/>
              </a:solidFill>
              <a:latin typeface="+mn-ea"/>
            </a:endParaRPr>
          </a:p>
          <a:p>
            <a:pPr defTabSz="906150">
              <a:defRPr/>
            </a:pPr>
            <a:r>
              <a:rPr lang="en-US" altLang="ja-JP" dirty="0">
                <a:solidFill>
                  <a:prstClr val="black"/>
                </a:solidFill>
                <a:latin typeface="+mn-ea"/>
              </a:rPr>
              <a:t>※</a:t>
            </a:r>
            <a:r>
              <a:rPr lang="ja-JP" altLang="en-US" dirty="0">
                <a:solidFill>
                  <a:prstClr val="black"/>
                </a:solidFill>
                <a:latin typeface="+mn-ea"/>
              </a:rPr>
              <a:t>左の青い棒グラフ：交通事故でけがをした人</a:t>
            </a:r>
            <a:r>
              <a:rPr lang="en-US" altLang="ja-JP" dirty="0">
                <a:solidFill>
                  <a:prstClr val="black"/>
                </a:solidFill>
                <a:latin typeface="+mn-ea"/>
              </a:rPr>
              <a:t>369,476</a:t>
            </a:r>
            <a:r>
              <a:rPr lang="ja-JP" altLang="en-US" dirty="0">
                <a:solidFill>
                  <a:prstClr val="black"/>
                </a:solidFill>
                <a:latin typeface="+mn-ea"/>
              </a:rPr>
              <a:t>人／左のオレンジ色の棒グラフ：がんになった人</a:t>
            </a:r>
            <a:r>
              <a:rPr lang="en-US" altLang="ja-JP" dirty="0">
                <a:solidFill>
                  <a:prstClr val="black"/>
                </a:solidFill>
                <a:latin typeface="+mn-ea"/>
              </a:rPr>
              <a:t>945,055</a:t>
            </a:r>
            <a:r>
              <a:rPr lang="ja-JP" altLang="en-US" dirty="0">
                <a:solidFill>
                  <a:prstClr val="black"/>
                </a:solidFill>
                <a:latin typeface="+mn-ea"/>
              </a:rPr>
              <a:t>人</a:t>
            </a:r>
            <a:endParaRPr lang="en-US" altLang="ja-JP" dirty="0">
              <a:solidFill>
                <a:prstClr val="black"/>
              </a:solidFill>
              <a:latin typeface="+mn-ea"/>
            </a:endParaRPr>
          </a:p>
          <a:p>
            <a:pPr defTabSz="906150">
              <a:defRPr/>
            </a:pPr>
            <a:r>
              <a:rPr lang="ja-JP" altLang="en-US" dirty="0">
                <a:solidFill>
                  <a:prstClr val="black"/>
                </a:solidFill>
                <a:latin typeface="+mn-ea"/>
              </a:rPr>
              <a:t>　右の青い棒グラフ：交通事故でなくなった人</a:t>
            </a:r>
            <a:r>
              <a:rPr lang="en-US" altLang="ja-JP" dirty="0">
                <a:solidFill>
                  <a:prstClr val="black"/>
                </a:solidFill>
                <a:latin typeface="+mn-ea"/>
              </a:rPr>
              <a:t>3,732</a:t>
            </a:r>
            <a:r>
              <a:rPr lang="ja-JP" altLang="en-US" dirty="0">
                <a:solidFill>
                  <a:prstClr val="black"/>
                </a:solidFill>
                <a:latin typeface="+mn-ea"/>
              </a:rPr>
              <a:t>人／左のオレンジ色の棒グラフ：がんでなくなった人</a:t>
            </a:r>
            <a:r>
              <a:rPr lang="en-US" altLang="ja-JP" dirty="0">
                <a:solidFill>
                  <a:prstClr val="black"/>
                </a:solidFill>
                <a:latin typeface="+mn-ea"/>
              </a:rPr>
              <a:t>378,385</a:t>
            </a:r>
            <a:r>
              <a:rPr lang="ja-JP" altLang="en-US" dirty="0">
                <a:solidFill>
                  <a:prstClr val="black"/>
                </a:solidFill>
                <a:latin typeface="+mn-ea"/>
              </a:rPr>
              <a:t>人（</a:t>
            </a:r>
            <a:r>
              <a:rPr lang="en-US" altLang="ja-JP" dirty="0">
                <a:solidFill>
                  <a:prstClr val="black"/>
                </a:solidFill>
                <a:latin typeface="+mn-ea"/>
              </a:rPr>
              <a:t>2020</a:t>
            </a:r>
            <a:r>
              <a:rPr lang="ja-JP" altLang="en-US" dirty="0">
                <a:solidFill>
                  <a:prstClr val="black"/>
                </a:solidFill>
                <a:latin typeface="+mn-ea"/>
              </a:rPr>
              <a:t>年全国）　</a:t>
            </a:r>
            <a:endParaRPr lang="en-US" altLang="ja-JP"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277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latin typeface="+mn-ea"/>
              </a:rPr>
              <a:t>「がん」はいつごろから気をつければいいのでしょうか。</a:t>
            </a:r>
          </a:p>
          <a:p>
            <a:pPr algn="l"/>
            <a:endParaRPr lang="ja-JP" altLang="en-US" dirty="0">
              <a:latin typeface="+mn-ea"/>
            </a:endParaRPr>
          </a:p>
          <a:p>
            <a:pPr algn="l"/>
            <a:r>
              <a:rPr lang="ja-JP" altLang="en-US" dirty="0">
                <a:latin typeface="+mn-ea"/>
              </a:rPr>
              <a:t>がんは、４０歳から５０歳ごろから少しずつ増えて、年齢が高くなるほどがんにかかりやすくなります。</a:t>
            </a:r>
          </a:p>
          <a:p>
            <a:pPr algn="l"/>
            <a:endParaRPr lang="ja-JP" altLang="en-US" dirty="0">
              <a:latin typeface="+mn-ea"/>
            </a:endParaRPr>
          </a:p>
          <a:p>
            <a:pPr algn="l"/>
            <a:r>
              <a:rPr lang="ja-JP" altLang="en-US" dirty="0">
                <a:latin typeface="+mn-ea"/>
              </a:rPr>
              <a:t>でも、普段の生活に気をつけることで、多くのがんを防ぐことができると分かってきています。</a:t>
            </a:r>
          </a:p>
          <a:p>
            <a:pPr algn="l"/>
            <a:r>
              <a:rPr lang="ja-JP" altLang="en-US" dirty="0">
                <a:latin typeface="+mn-ea"/>
              </a:rPr>
              <a:t>みなさんは、まだ「がん」にかかりやすい年齢ではありませんが、子どもの頃から「がん」についてよく知っておくことが大切です。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4395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では、がんになりにくくするために、みなさんはどんなことをしたらよいと思いますか。</a:t>
            </a:r>
          </a:p>
          <a:p>
            <a:r>
              <a:rPr kumimoji="1" lang="ja-JP" altLang="ja-JP" sz="1200" kern="1200" dirty="0">
                <a:solidFill>
                  <a:schemeClr val="tx1"/>
                </a:solidFill>
                <a:effectLst/>
                <a:latin typeface="+mn-lt"/>
                <a:ea typeface="+mn-ea"/>
                <a:cs typeface="+mn-cs"/>
              </a:rPr>
              <a:t>がんをふせぐ方法はないのでしょうか。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それでは、これから「がん」に関係したクイズにチャレンジしてみましょう。</a:t>
            </a:r>
          </a:p>
        </p:txBody>
      </p:sp>
      <p:sp>
        <p:nvSpPr>
          <p:cNvPr id="4" name="スライド番号プレースホルダー 3"/>
          <p:cNvSpPr>
            <a:spLocks noGrp="1"/>
          </p:cNvSpPr>
          <p:nvPr>
            <p:ph type="sldNum" sz="quarter" idx="10"/>
          </p:nvPr>
        </p:nvSpPr>
        <p:spPr/>
        <p:txBody>
          <a:bodyPr/>
          <a:lstStyle/>
          <a:p>
            <a:pPr marL="0" marR="0" lvl="0" indent="0" algn="r" defTabSz="914259"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9"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0296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150">
              <a:defRPr/>
            </a:pPr>
            <a:r>
              <a:rPr lang="ja-JP" altLang="en-US" dirty="0">
                <a:latin typeface="+mn-ea"/>
              </a:rPr>
              <a:t>「運動していると、がんになりにくくなる？」</a:t>
            </a:r>
          </a:p>
          <a:p>
            <a:pPr defTabSz="906150">
              <a:defRPr/>
            </a:pPr>
            <a:endParaRPr lang="ja-JP" altLang="en-US" dirty="0">
              <a:latin typeface="+mn-ea"/>
            </a:endParaRPr>
          </a:p>
          <a:p>
            <a:pPr defTabSz="906150">
              <a:defRPr/>
            </a:pPr>
            <a:r>
              <a:rPr lang="ja-JP" altLang="en-US" dirty="0">
                <a:latin typeface="+mn-ea"/>
              </a:rPr>
              <a:t>答えは、「〇、がんになりにくくなる」です。</a:t>
            </a:r>
          </a:p>
          <a:p>
            <a:pPr defTabSz="906150">
              <a:defRPr/>
            </a:pPr>
            <a:r>
              <a:rPr lang="ja-JP" altLang="en-US" dirty="0">
                <a:latin typeface="+mn-ea"/>
              </a:rPr>
              <a:t>みなさんは、何か運動をしていますか。放課後や休みの日なども、家の中でゲームばかりしていませんか。外で元気に遊んでいますか。</a:t>
            </a:r>
          </a:p>
          <a:p>
            <a:pPr defTabSz="906150">
              <a:defRPr/>
            </a:pPr>
            <a:r>
              <a:rPr lang="ja-JP" altLang="en-US" dirty="0">
                <a:latin typeface="+mn-ea"/>
              </a:rPr>
              <a:t>普段から体を動かしていると、大腸がんになりにくくなることが分かっています</a:t>
            </a:r>
            <a:r>
              <a:rPr lang="ja-JP" altLang="en-US" dirty="0" err="1">
                <a:latin typeface="+mn-ea"/>
              </a:rPr>
              <a:t>。。</a:t>
            </a:r>
            <a:endParaRPr lang="ja-JP" altLang="en-US" dirty="0">
              <a:latin typeface="+mn-ea"/>
            </a:endParaRPr>
          </a:p>
          <a:p>
            <a:pPr defTabSz="906150">
              <a:defRPr/>
            </a:pPr>
            <a:r>
              <a:rPr lang="ja-JP" altLang="en-US" dirty="0">
                <a:latin typeface="+mn-ea"/>
              </a:rPr>
              <a:t>また、がんだけでなく、他の病気にもなりにくくなります。</a:t>
            </a:r>
          </a:p>
          <a:p>
            <a:pPr defTabSz="906150">
              <a:defRPr/>
            </a:pPr>
            <a:r>
              <a:rPr lang="ja-JP" altLang="en-US" dirty="0">
                <a:latin typeface="+mn-ea"/>
              </a:rPr>
              <a:t>体を動かすことは、病気を防ぐうえに、心もすっきりし、気持ちがよくなります。</a:t>
            </a:r>
          </a:p>
          <a:p>
            <a:pPr defTabSz="906150">
              <a:defRPr/>
            </a:pPr>
            <a:r>
              <a:rPr lang="ja-JP" altLang="en-US" dirty="0">
                <a:latin typeface="+mn-ea"/>
              </a:rPr>
              <a:t>ぜひ、今一度自分の生活を振り返ってみて、スポーツや運動を積極的に取り入れましょう。</a:t>
            </a:r>
          </a:p>
          <a:p>
            <a:pPr algn="l"/>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0172709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551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04318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5257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297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0117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9753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521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1998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648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64296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4885656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1187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tags/tag5.xml" Type="http://schemas.openxmlformats.org/officeDocument/2006/relationships/tags"/><Relationship Id="rId2" Target="../slideLayouts/slideLayout7.xml" Type="http://schemas.openxmlformats.org/officeDocument/2006/relationships/slideLayout"/><Relationship Id="rId3" Target="../notesSlides/notesSlide10.xml" Type="http://schemas.openxmlformats.org/officeDocument/2006/relationships/notesSlide"/><Relationship Id="rId4" Target="../media/image32.png" Type="http://schemas.openxmlformats.org/officeDocument/2006/relationships/image"/><Relationship Id="rId5" Target="../media/image35.png" Type="http://schemas.openxmlformats.org/officeDocument/2006/relationships/image"/><Relationship Id="rId6" Target="../media/image3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7.png" Type="http://schemas.openxmlformats.org/officeDocument/2006/relationships/image"/><Relationship Id="rId4" Target="../media/image38.jpeg" Type="http://schemas.openxmlformats.org/officeDocument/2006/relationships/image"/><Relationship Id="rId5" Target="../media/image39.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0.png" Type="http://schemas.openxmlformats.org/officeDocument/2006/relationships/image"/><Relationship Id="rId4" Target="../media/image4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3.png" Type="http://schemas.openxmlformats.org/officeDocument/2006/relationships/image"/><Relationship Id="rId4" Target="../media/image44.png" Type="http://schemas.openxmlformats.org/officeDocument/2006/relationships/image"/><Relationship Id="rId5" Target="../media/image45.png" Type="http://schemas.openxmlformats.org/officeDocument/2006/relationships/image"/></Relationships>
</file>

<file path=ppt/slides/_rels/slide15.xml.rels><?xml version="1.0" encoding="UTF-8" standalone="yes"?><Relationships xmlns="http://schemas.openxmlformats.org/package/2006/relationships"><Relationship Id="rId1" Target="../tags/tag6.xml" Type="http://schemas.openxmlformats.org/officeDocument/2006/relationships/tags"/><Relationship Id="rId2" Target="../slideLayouts/slideLayout7.xml" Type="http://schemas.openxmlformats.org/officeDocument/2006/relationships/slideLayout"/><Relationship Id="rId3" Target="../notesSlides/notesSlide15.xml" Type="http://schemas.openxmlformats.org/officeDocument/2006/relationships/notesSlide"/><Relationship Id="rId4" Target="../media/image46.png" Type="http://schemas.openxmlformats.org/officeDocument/2006/relationships/image"/><Relationship Id="rId5" Target="../media/image47.png" Type="http://schemas.openxmlformats.org/officeDocument/2006/relationships/image"/></Relationships>
</file>

<file path=ppt/slides/_rels/slide16.xml.rels><?xml version="1.0" encoding="UTF-8" standalone="yes"?><Relationships xmlns="http://schemas.openxmlformats.org/package/2006/relationships"><Relationship Id="rId1" Target="../tags/tag7.xml" Type="http://schemas.openxmlformats.org/officeDocument/2006/relationships/tags"/><Relationship Id="rId2" Target="../slideLayouts/slideLayout7.xml" Type="http://schemas.openxmlformats.org/officeDocument/2006/relationships/slideLayout"/><Relationship Id="rId3" Target="../notesSlides/notesSlide16.xml" Type="http://schemas.openxmlformats.org/officeDocument/2006/relationships/notesSlide"/><Relationship Id="rId4" Target="../media/image48.gif"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9.png" Type="http://schemas.openxmlformats.org/officeDocument/2006/relationships/image"/><Relationship Id="rId4" Target="../media/image50.png" Type="http://schemas.openxmlformats.org/officeDocument/2006/relationships/image"/><Relationship Id="rId5" Target="../media/image51.png" Type="http://schemas.openxmlformats.org/officeDocument/2006/relationships/image"/><Relationship Id="rId6" Target="../media/image52.png" Type="http://schemas.openxmlformats.org/officeDocument/2006/relationships/image"/><Relationship Id="rId7" Target="../media/image5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5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55.png" Type="http://schemas.openxmlformats.org/officeDocument/2006/relationships/image"/></Relationships>
</file>

<file path=ppt/slides/_rels/slide3.xml.rels><?xml version="1.0" encoding="UTF-8" standalone="yes"?><Relationships xmlns="http://schemas.openxmlformats.org/package/2006/relationships"><Relationship Id="rId1" Target="../tags/tag1.xml" Type="http://schemas.openxmlformats.org/officeDocument/2006/relationships/tags"/><Relationship Id="rId10" Target="../media/image13.png" Type="http://schemas.openxmlformats.org/officeDocument/2006/relationships/image"/><Relationship Id="rId11" Target="../media/image14.png" Type="http://schemas.openxmlformats.org/officeDocument/2006/relationships/image"/><Relationship Id="rId12" Target="../media/image15.png" Type="http://schemas.openxmlformats.org/officeDocument/2006/relationships/image"/><Relationship Id="rId13" Target="../media/image16.png" Type="http://schemas.openxmlformats.org/officeDocument/2006/relationships/image"/><Relationship Id="rId2" Target="../slideLayouts/slideLayout7.xml" Type="http://schemas.openxmlformats.org/officeDocument/2006/relationships/slideLayout"/><Relationship Id="rId3" Target="../notesSlides/notesSlide3.xml" Type="http://schemas.openxmlformats.org/officeDocument/2006/relationships/notesSlide"/><Relationship Id="rId4" Target="../media/image2.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s>
</file>

<file path=ppt/slides/_rels/slide5.xml.rels><?xml version="1.0" encoding="UTF-8" standalone="yes"?><Relationships xmlns="http://schemas.openxmlformats.org/package/2006/relationships"><Relationship Id="rId1" Target="../tags/tag2.xml" Type="http://schemas.openxmlformats.org/officeDocument/2006/relationships/tags"/><Relationship Id="rId2" Target="../slideLayouts/slideLayout7.xml" Type="http://schemas.openxmlformats.org/officeDocument/2006/relationships/slideLayout"/><Relationship Id="rId3" Target="../notesSlides/notesSlide5.xml" Type="http://schemas.openxmlformats.org/officeDocument/2006/relationships/notesSlide"/><Relationship Id="rId4" Target="../media/image20.png" Type="http://schemas.openxmlformats.org/officeDocument/2006/relationships/image"/></Relationships>
</file>

<file path=ppt/slides/_rels/slide6.xml.rels><?xml version="1.0" encoding="UTF-8" standalone="yes"?><Relationships xmlns="http://schemas.openxmlformats.org/package/2006/relationships"><Relationship Id="rId1" Target="../tags/tag3.xml" Type="http://schemas.openxmlformats.org/officeDocument/2006/relationships/tags"/><Relationship Id="rId2" Target="../slideLayouts/slideLayout7.xml" Type="http://schemas.openxmlformats.org/officeDocument/2006/relationships/slideLayout"/><Relationship Id="rId3" Target="../notesSlides/notesSlide6.xml" Type="http://schemas.openxmlformats.org/officeDocument/2006/relationships/notesSlide"/><Relationship Id="rId4" Target="../media/image21.jpeg" Type="http://schemas.openxmlformats.org/officeDocument/2006/relationships/image"/><Relationship Id="rId5"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png" Type="http://schemas.openxmlformats.org/officeDocument/2006/relationships/image"/><Relationship Id="rId12" Target="../media/image26.png" Type="http://schemas.openxmlformats.org/officeDocument/2006/relationships/image"/><Relationship Id="rId13" Target="../media/image27.png" Type="http://schemas.openxmlformats.org/officeDocument/2006/relationships/image"/><Relationship Id="rId14" Target="../media/image28.png" Type="http://schemas.openxmlformats.org/officeDocument/2006/relationships/image"/><Relationship Id="rId15" Target="../media/image29.png" Type="http://schemas.openxmlformats.org/officeDocument/2006/relationships/image"/><Relationship Id="rId16" Target="../media/image30.png" Type="http://schemas.openxmlformats.org/officeDocument/2006/relationships/image"/><Relationship Id="rId2" Target="../notesSlides/notesSlide7.xml" Type="http://schemas.openxmlformats.org/officeDocument/2006/relationships/notesSlide"/><Relationship Id="rId3" Target="../media/image17.png" Type="http://schemas.openxmlformats.org/officeDocument/2006/relationships/image"/><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 Id="rId8" Target="../diagrams/drawing1.xml" Type="http://schemas.microsoft.com/office/2007/relationships/diagramDrawing"/><Relationship Id="rId9"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1.png" Type="http://schemas.openxmlformats.org/officeDocument/2006/relationships/image"/></Relationships>
</file>

<file path=ppt/slides/_rels/slide9.xml.rels><?xml version="1.0" encoding="UTF-8" standalone="yes"?><Relationships xmlns="http://schemas.openxmlformats.org/package/2006/relationships"><Relationship Id="rId1" Target="../tags/tag4.xml" Type="http://schemas.openxmlformats.org/officeDocument/2006/relationships/tags"/><Relationship Id="rId2" Target="../slideLayouts/slideLayout7.xml" Type="http://schemas.openxmlformats.org/officeDocument/2006/relationships/slideLayout"/><Relationship Id="rId3" Target="../notesSlides/notesSlide9.xml" Type="http://schemas.openxmlformats.org/officeDocument/2006/relationships/notesSlide"/><Relationship Id="rId4" Target="../media/image32.pn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40">
          <a:fgClr>
            <a:srgbClr val="DF5B71"/>
          </a:fgClr>
          <a:bgClr>
            <a:schemeClr val="bg1"/>
          </a:bgClr>
        </a:pattFill>
        <a:effectLst/>
      </p:bgPr>
    </p:bg>
    <p:spTree>
      <p:nvGrpSpPr>
        <p:cNvPr id="1" name=""/>
        <p:cNvGrpSpPr/>
        <p:nvPr/>
      </p:nvGrpSpPr>
      <p:grpSpPr>
        <a:xfrm>
          <a:off x="0" y="0"/>
          <a:ext cx="0" cy="0"/>
          <a:chOff x="0" y="0"/>
          <a:chExt cx="0" cy="0"/>
        </a:xfrm>
      </p:grpSpPr>
      <p:pic>
        <p:nvPicPr>
          <p:cNvPr id="2050" name="Picture 2" descr="http://2.bp.blogspot.com/-CGznEKm9AiU/UZNnglGxy2I/AAAAAAAASdU/mhoeySEvSmk/s1600/frame_people_yo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7" y="636853"/>
            <a:ext cx="8037416" cy="54257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897" y="2276872"/>
            <a:ext cx="4104456" cy="1569660"/>
          </a:xfrm>
          <a:prstGeom prst="rect">
            <a:avLst/>
          </a:prstGeom>
          <a:noFill/>
        </p:spPr>
        <p:txBody>
          <a:bodyPr wrap="square" rtlCol="0">
            <a:spAutoFit/>
          </a:bodyPr>
          <a:lstStyle/>
          <a:p>
            <a:r>
              <a:rPr kumimoji="1" lang="ja-JP" altLang="en-US" sz="4800" dirty="0">
                <a:latin typeface="HGS創英角ﾎﾟｯﾌﾟ体" panose="040B0A00000000000000" pitchFamily="50" charset="-128"/>
                <a:ea typeface="HGS創英角ﾎﾟｯﾌﾟ体" panose="040B0A00000000000000" pitchFamily="50" charset="-128"/>
              </a:rPr>
              <a:t>がんのことをもっと知ろう</a:t>
            </a:r>
          </a:p>
        </p:txBody>
      </p:sp>
      <p:sp>
        <p:nvSpPr>
          <p:cNvPr id="4" name="テキスト ボックス 3"/>
          <p:cNvSpPr txBox="1"/>
          <p:nvPr/>
        </p:nvSpPr>
        <p:spPr>
          <a:xfrm>
            <a:off x="4608004" y="4739952"/>
            <a:ext cx="3708412" cy="461665"/>
          </a:xfrm>
          <a:prstGeom prst="rect">
            <a:avLst/>
          </a:prstGeom>
          <a:noFill/>
        </p:spPr>
        <p:txBody>
          <a:bodyPr wrap="square" rtlCol="0">
            <a:spAutoFit/>
          </a:bodyPr>
          <a:lstStyle/>
          <a:p>
            <a:r>
              <a:rPr kumimoji="1" lang="ja-JP" altLang="en-US" sz="2400" b="1" dirty="0"/>
              <a:t>小学校５、６年生用</a:t>
            </a:r>
          </a:p>
        </p:txBody>
      </p:sp>
      <p:sp>
        <p:nvSpPr>
          <p:cNvPr id="5" name="角丸四角形 4"/>
          <p:cNvSpPr/>
          <p:nvPr/>
        </p:nvSpPr>
        <p:spPr>
          <a:xfrm>
            <a:off x="2555776" y="6142889"/>
            <a:ext cx="410445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三重県・三重県教育委員会</a:t>
            </a:r>
            <a:endParaRPr kumimoji="1" lang="ja-JP" altLang="en-US" b="1" dirty="0">
              <a:solidFill>
                <a:schemeClr val="tx1"/>
              </a:solidFill>
            </a:endParaRPr>
          </a:p>
        </p:txBody>
      </p:sp>
    </p:spTree>
    <p:extLst>
      <p:ext uri="{BB962C8B-B14F-4D97-AF65-F5344CB8AC3E}">
        <p14:creationId xmlns:p14="http://schemas.microsoft.com/office/powerpoint/2010/main" val="1953157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675" y="476672"/>
            <a:ext cx="193632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95537" y="476672"/>
            <a:ext cx="749569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　　　たばこのけむりをすうと</a:t>
            </a:r>
            <a:endParaRPr kumimoji="1" lang="en-US" altLang="ja-JP"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　　　がんになりやすくなる？</a:t>
            </a:r>
          </a:p>
        </p:txBody>
      </p:sp>
      <p:pic>
        <p:nvPicPr>
          <p:cNvPr id="4105" name="Picture 9" descr="http://2.bp.blogspot.com/-sCH4P9HUH2o/UxbLtXVBqQI/AAAAAAAAeDI/Un9zjXS9zQU/s800/tabako_kitsu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2449317"/>
            <a:ext cx="3456384" cy="3611347"/>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3.bp.blogspot.com/-Cgzc-Uy-JgE/UZ2UqemUGJI/AAAAAAAATlk/6C1V5sW2uTc/s800/body_hai_tobacc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2492896"/>
            <a:ext cx="3741180"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爆発 1 1"/>
          <p:cNvSpPr/>
          <p:nvPr/>
        </p:nvSpPr>
        <p:spPr>
          <a:xfrm>
            <a:off x="7325262" y="4244582"/>
            <a:ext cx="565967" cy="57606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606128" y="6309320"/>
            <a:ext cx="80329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自分だけでなく、他人のすっているたばこのけむりもがんの原因になります</a:t>
            </a:r>
          </a:p>
        </p:txBody>
      </p:sp>
    </p:spTree>
    <p:custDataLst>
      <p:tags r:id="rId1"/>
    </p:custDataLst>
    <p:extLst>
      <p:ext uri="{BB962C8B-B14F-4D97-AF65-F5344CB8AC3E}">
        <p14:creationId xmlns:p14="http://schemas.microsoft.com/office/powerpoint/2010/main" val="994517587"/>
      </p:ext>
    </p:extLst>
  </p:cSld>
  <p:clrMapOvr>
    <a:masterClrMapping/>
  </p:clrMapOvr>
  <mc:AlternateContent xmlns:mc="http://schemas.openxmlformats.org/markup-compatibility/2006" xmlns:p14="http://schemas.microsoft.com/office/powerpoint/2010/main">
    <mc:Choice Requires="p14">
      <p:transition spd="slow" p14:dur="2000" advTm="2482"/>
    </mc:Choice>
    <mc:Fallback xmlns="">
      <p:transition spd="slow" advTm="2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fade">
                                      <p:cBhvr>
                                        <p:cTn id="12" dur="500"/>
                                        <p:tgtEl>
                                          <p:spTgt spid="410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18439" y="482236"/>
            <a:ext cx="5960286"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好ききらいせずに食べよう</a:t>
            </a:r>
            <a:endParaRPr kumimoji="1" lang="en-US" altLang="ja-JP" sz="40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endParaRPr>
          </a:p>
        </p:txBody>
      </p:sp>
      <p:pic>
        <p:nvPicPr>
          <p:cNvPr id="6146" name="Picture 2" descr="http://2.bp.blogspot.com/-iUFa8ZSf2Sg/UvTeSUuJH_I/AAAAAAAAdms/3315dE8YGYQ/s800/syokuji_gir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42" y="2060848"/>
            <a:ext cx="4255778" cy="3862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ェアリーベジ"/>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788" y="3212976"/>
            <a:ext cx="3960440" cy="1857117"/>
          </a:xfrm>
          <a:prstGeom prst="rect">
            <a:avLst/>
          </a:prstGeom>
          <a:noFill/>
          <a:ln>
            <a:noFill/>
          </a:ln>
        </p:spPr>
      </p:pic>
      <p:pic>
        <p:nvPicPr>
          <p:cNvPr id="6" name="図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8578" y="5157192"/>
            <a:ext cx="4536503" cy="536595"/>
          </a:xfrm>
          <a:prstGeom prst="rect">
            <a:avLst/>
          </a:prstGeom>
          <a:noFill/>
          <a:ln>
            <a:noFill/>
          </a:ln>
        </p:spPr>
      </p:pic>
      <p:sp>
        <p:nvSpPr>
          <p:cNvPr id="3" name="円形吹き出し 2"/>
          <p:cNvSpPr/>
          <p:nvPr/>
        </p:nvSpPr>
        <p:spPr>
          <a:xfrm>
            <a:off x="5148064" y="1772816"/>
            <a:ext cx="3240360" cy="1440160"/>
          </a:xfrm>
          <a:prstGeom prst="wedgeEllipseCallout">
            <a:avLst/>
          </a:prstGeom>
          <a:solidFill>
            <a:srgbClr val="BDE9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err="1">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やさいも</a:t>
            </a:r>
            <a:endParaRPr kumimoji="1" lang="en-US" altLang="ja-JP" sz="28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食べてね</a:t>
            </a:r>
          </a:p>
        </p:txBody>
      </p:sp>
      <p:sp>
        <p:nvSpPr>
          <p:cNvPr id="2" name="正方形/長方形 1"/>
          <p:cNvSpPr/>
          <p:nvPr/>
        </p:nvSpPr>
        <p:spPr>
          <a:xfrm>
            <a:off x="1259632" y="6135687"/>
            <a:ext cx="64807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しおからいものはたくさん食べないように</a:t>
            </a:r>
            <a:endParaRPr kumimoji="1" lang="en-US" altLang="ja-JP" sz="2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1986274246"/>
      </p:ext>
    </p:extLst>
  </p:cSld>
  <p:clrMapOvr>
    <a:masterClrMapping/>
  </p:clrMapOvr>
  <mc:AlternateContent xmlns:mc="http://schemas.openxmlformats.org/markup-compatibility/2006" xmlns:p14="http://schemas.microsoft.com/office/powerpoint/2010/main">
    <mc:Choice Requires="p14">
      <p:transition spd="slow" p14:dur="2000" advTm="1242"/>
    </mc:Choice>
    <mc:Fallback xmlns="">
      <p:transition spd="slow" advTm="124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VjvaDJTQoRQ/U7O6zbtXwkI/AAAAAAAAiTE/5OX5Akk7E9w/s800/nedoko_smart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1916832"/>
            <a:ext cx="5042753" cy="4636219"/>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288099" y="620688"/>
            <a:ext cx="854592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夜ふかしせずに、早</a:t>
            </a:r>
            <a:r>
              <a:rPr kumimoji="1" lang="ja-JP" altLang="en-US" sz="4000" b="0" i="0" u="none" strike="noStrike" kern="1200" cap="none" spc="50" normalizeH="0" baseline="0" noProof="0" dirty="0" err="1">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ね</a:t>
            </a:r>
            <a:r>
              <a:rPr kumimoji="1" lang="ja-JP" altLang="en-US" sz="40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早おきしましょう</a:t>
            </a:r>
          </a:p>
        </p:txBody>
      </p:sp>
      <p:pic>
        <p:nvPicPr>
          <p:cNvPr id="7" name="Picture 2" descr="http://1.bp.blogspot.com/-eJGNGE4u8LA/UsZuCAMuehI/AAAAAAAAc2c/QQ5eBSC2Ey0/s800/mark_bats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5" y="1800523"/>
            <a:ext cx="475252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wUhiPjd24qA/UnyHZQgZylI/AAAAAAAAajE/JjH3R2e7GtY/s800/kyukanbi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04864"/>
            <a:ext cx="6120680" cy="4549438"/>
          </a:xfrm>
          <a:prstGeom prst="rect">
            <a:avLst/>
          </a:prstGeom>
          <a:solidFill>
            <a:schemeClr val="tx1"/>
          </a:solidFill>
        </p:spPr>
      </p:pic>
      <p:sp>
        <p:nvSpPr>
          <p:cNvPr id="5" name="正方形/長方形 4"/>
          <p:cNvSpPr/>
          <p:nvPr/>
        </p:nvSpPr>
        <p:spPr>
          <a:xfrm>
            <a:off x="1763688" y="332656"/>
            <a:ext cx="568296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おさけを飲みすぎても</a:t>
            </a:r>
            <a:endParaRPr kumimoji="1" lang="en-US" altLang="ja-JP" sz="40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がんになりやすくなります</a:t>
            </a:r>
          </a:p>
        </p:txBody>
      </p:sp>
    </p:spTree>
    <p:extLst>
      <p:ext uri="{BB962C8B-B14F-4D97-AF65-F5344CB8AC3E}">
        <p14:creationId xmlns:p14="http://schemas.microsoft.com/office/powerpoint/2010/main" val="23581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115616" y="136315"/>
            <a:ext cx="7416824" cy="145885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からだに良い生活なら</a:t>
            </a:r>
            <a:endParaRPr kumimoji="1" lang="en-US" altLang="ja-JP" sz="4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がんにならない？</a:t>
            </a:r>
          </a:p>
        </p:txBody>
      </p:sp>
      <p:sp>
        <p:nvSpPr>
          <p:cNvPr id="5" name="円形吹き出し 4"/>
          <p:cNvSpPr/>
          <p:nvPr/>
        </p:nvSpPr>
        <p:spPr>
          <a:xfrm>
            <a:off x="-21906" y="1704059"/>
            <a:ext cx="3419872" cy="2166305"/>
          </a:xfrm>
          <a:prstGeom prst="wedgeEllipseCallout">
            <a:avLst>
              <a:gd name="adj1" fmla="val -60"/>
              <a:gd name="adj2" fmla="val 795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お父さん、お母さん、先生の言うとおりに生活していたら、がんにならないの？</a:t>
            </a:r>
          </a:p>
        </p:txBody>
      </p:sp>
      <p:sp>
        <p:nvSpPr>
          <p:cNvPr id="6" name="円形吹き出し 5"/>
          <p:cNvSpPr/>
          <p:nvPr/>
        </p:nvSpPr>
        <p:spPr>
          <a:xfrm>
            <a:off x="6372200" y="1776182"/>
            <a:ext cx="2738721" cy="2067810"/>
          </a:xfrm>
          <a:prstGeom prst="wedgeEllipseCallout">
            <a:avLst>
              <a:gd name="adj1" fmla="val -29919"/>
              <a:gd name="adj2" fmla="val 8190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がんになっても早く見つけると治るがんはたくさんあります。</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04" y="4655935"/>
            <a:ext cx="2240350" cy="1818268"/>
          </a:xfrm>
          <a:prstGeom prst="rect">
            <a:avLst/>
          </a:prstGeom>
        </p:spPr>
      </p:pic>
      <p:pic>
        <p:nvPicPr>
          <p:cNvPr id="9" name="Picture 2" descr="\\ss160005\share\がん・健康対策班共有\がん\がん担当ファイル\H30がん\がん教育\がん教育\教材\job_doctor_21630_mark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1663" y="4541914"/>
            <a:ext cx="1296144" cy="19417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s160005\share\がん・健康対策班共有\がん\がん担当ファイル\H30がん\がん教育\がん教育\教材\nurse_shortcut_21997_mark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4452063"/>
            <a:ext cx="1220804" cy="2109379"/>
          </a:xfrm>
          <a:prstGeom prst="rect">
            <a:avLst/>
          </a:prstGeom>
          <a:noFill/>
          <a:extLst>
            <a:ext uri="{909E8E84-426E-40DD-AFC4-6F175D3DCCD1}">
              <a14:hiddenFill xmlns:a14="http://schemas.microsoft.com/office/drawing/2010/main">
                <a:solidFill>
                  <a:srgbClr val="FFFFFF"/>
                </a:solidFill>
              </a14:hiddenFill>
            </a:ext>
          </a:extLst>
        </p:spPr>
      </p:pic>
      <p:sp>
        <p:nvSpPr>
          <p:cNvPr id="13" name="円形吹き出し 12"/>
          <p:cNvSpPr/>
          <p:nvPr/>
        </p:nvSpPr>
        <p:spPr>
          <a:xfrm>
            <a:off x="3397966" y="1776181"/>
            <a:ext cx="2974234" cy="2171105"/>
          </a:xfrm>
          <a:prstGeom prst="wedgeEllipseCallout">
            <a:avLst>
              <a:gd name="adj1" fmla="val 12745"/>
              <a:gd name="adj2" fmla="val 7718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いいえ！　</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がんには、原因の分かっていないものもあります。</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4457463" y="5767497"/>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医師</a:t>
            </a:r>
          </a:p>
        </p:txBody>
      </p:sp>
      <p:sp>
        <p:nvSpPr>
          <p:cNvPr id="15" name="角丸四角形 14"/>
          <p:cNvSpPr/>
          <p:nvPr/>
        </p:nvSpPr>
        <p:spPr>
          <a:xfrm>
            <a:off x="5896770" y="5785899"/>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看護師</a:t>
            </a:r>
          </a:p>
        </p:txBody>
      </p:sp>
    </p:spTree>
    <p:extLst>
      <p:ext uri="{BB962C8B-B14F-4D97-AF65-F5344CB8AC3E}">
        <p14:creationId xmlns:p14="http://schemas.microsoft.com/office/powerpoint/2010/main" val="24056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7312" y="803134"/>
            <a:ext cx="78796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　　がんが小さいうちに見つけるには？</a:t>
            </a:r>
            <a:endParaRPr kumimoji="1" lang="en-US" altLang="ja-JP"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4" name="フローチャート : 代替処理 3"/>
          <p:cNvSpPr/>
          <p:nvPr/>
        </p:nvSpPr>
        <p:spPr>
          <a:xfrm>
            <a:off x="2274896" y="4880901"/>
            <a:ext cx="4464496" cy="1440160"/>
          </a:xfrm>
          <a:prstGeom prst="flowChartAlternateProcess">
            <a:avLst/>
          </a:prstGeom>
          <a:solidFill>
            <a:srgbClr val="FAF47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srgbClr val="DF5B71"/>
                </a:solidFill>
                <a:effectLst/>
                <a:uLnTx/>
                <a:uFillTx/>
                <a:latin typeface="HGS創英角ﾎﾟｯﾌﾟ体" panose="040B0A00000000000000" pitchFamily="50" charset="-128"/>
                <a:ea typeface="HGS創英角ﾎﾟｯﾌﾟ体" panose="040B0A00000000000000" pitchFamily="50" charset="-128"/>
                <a:cs typeface="+mn-cs"/>
              </a:rPr>
              <a:t>がん検診</a:t>
            </a:r>
          </a:p>
        </p:txBody>
      </p:sp>
      <p:pic>
        <p:nvPicPr>
          <p:cNvPr id="2052" name="Picture 4" descr="http://3.bp.blogspot.com/-7qyMMUmZN8w/U0IIChQfjeI/AAAAAAAAe3I/M1LFKvr5bVk/s800/echo_kens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316" y="2170331"/>
            <a:ext cx="32480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bIOp2eO9k18/UvTeA1XXwfI/AAAAAAAAdiI/gBEXNZEQ1TQ/s800/man_xray_rentog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4896" y="2028672"/>
            <a:ext cx="2037066" cy="283601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507144" y="4864691"/>
            <a:ext cx="14943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DF5B71"/>
                </a:solidFill>
                <a:effectLst/>
                <a:uLnTx/>
                <a:uFillTx/>
                <a:latin typeface="Calibri"/>
                <a:ea typeface="ＭＳ Ｐゴシック" panose="020B0600070205080204" pitchFamily="50" charset="-128"/>
                <a:cs typeface="+mn-cs"/>
              </a:rPr>
              <a:t>けんしん</a:t>
            </a:r>
          </a:p>
        </p:txBody>
      </p:sp>
    </p:spTree>
    <p:custDataLst>
      <p:tags r:id="rId1"/>
    </p:custDataLst>
    <p:extLst>
      <p:ext uri="{BB962C8B-B14F-4D97-AF65-F5344CB8AC3E}">
        <p14:creationId xmlns:p14="http://schemas.microsoft.com/office/powerpoint/2010/main" val="594592500"/>
      </p:ext>
    </p:extLst>
  </p:cSld>
  <p:clrMapOvr>
    <a:masterClrMapping/>
  </p:clrMapOvr>
  <mc:AlternateContent xmlns:mc="http://schemas.openxmlformats.org/markup-compatibility/2006" xmlns:p14="http://schemas.microsoft.com/office/powerpoint/2010/main">
    <mc:Choice Requires="p14">
      <p:transition spd="slow" p14:dur="2000" advTm="3778"/>
    </mc:Choice>
    <mc:Fallback xmlns="">
      <p:transition spd="slow" advTm="3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500"/>
                                        <p:tgtEl>
                                          <p:spTgt spid="20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75474" y="404664"/>
            <a:ext cx="8609074" cy="911162"/>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がんになりにくくなるためには？</a:t>
            </a:r>
          </a:p>
        </p:txBody>
      </p:sp>
      <p:sp>
        <p:nvSpPr>
          <p:cNvPr id="2" name="角丸四角形 1"/>
          <p:cNvSpPr/>
          <p:nvPr/>
        </p:nvSpPr>
        <p:spPr>
          <a:xfrm>
            <a:off x="539552" y="1591784"/>
            <a:ext cx="8280920" cy="4685990"/>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5" name="テキスト ボックス 4"/>
          <p:cNvSpPr txBox="1"/>
          <p:nvPr/>
        </p:nvSpPr>
        <p:spPr>
          <a:xfrm>
            <a:off x="883001" y="3979064"/>
            <a:ext cx="52565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④　たばこをすわない</a:t>
            </a:r>
            <a:endParaRPr kumimoji="1" lang="en-US" altLang="ja-JP"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 name="テキスト ボックス 6"/>
          <p:cNvSpPr txBox="1"/>
          <p:nvPr/>
        </p:nvSpPr>
        <p:spPr>
          <a:xfrm>
            <a:off x="841698" y="1929952"/>
            <a:ext cx="80096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①　好ききらいをせず、なんでも食べよう</a:t>
            </a:r>
            <a:endParaRPr kumimoji="1" lang="en-US" altLang="ja-JP"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 name="テキスト ボックス 7"/>
          <p:cNvSpPr txBox="1"/>
          <p:nvPr/>
        </p:nvSpPr>
        <p:spPr>
          <a:xfrm>
            <a:off x="853240" y="2587536"/>
            <a:ext cx="68845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②　てきどな運動をしよう</a:t>
            </a:r>
            <a:endParaRPr kumimoji="1" lang="en-US" altLang="ja-JP"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 name="テキスト ボックス 8"/>
          <p:cNvSpPr txBox="1"/>
          <p:nvPr/>
        </p:nvSpPr>
        <p:spPr>
          <a:xfrm>
            <a:off x="883001" y="4669702"/>
            <a:ext cx="4796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⑤　お酒はほどほどに</a:t>
            </a:r>
          </a:p>
        </p:txBody>
      </p:sp>
      <p:sp>
        <p:nvSpPr>
          <p:cNvPr id="10" name="テキスト ボックス 9"/>
          <p:cNvSpPr txBox="1"/>
          <p:nvPr/>
        </p:nvSpPr>
        <p:spPr>
          <a:xfrm>
            <a:off x="883001" y="3326200"/>
            <a:ext cx="4796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③　十分な休養</a:t>
            </a:r>
          </a:p>
        </p:txBody>
      </p:sp>
      <p:pic>
        <p:nvPicPr>
          <p:cNvPr id="1032" name="Picture 8" descr="http://www.geocities.jp/genkitsushinsha/2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295" y="4263120"/>
            <a:ext cx="1819275" cy="234315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871459" y="5393100"/>
            <a:ext cx="56309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⑥　がん検診を受けましょう</a:t>
            </a:r>
          </a:p>
        </p:txBody>
      </p:sp>
    </p:spTree>
    <p:custDataLst>
      <p:tags r:id="rId1"/>
    </p:custDataLst>
    <p:extLst>
      <p:ext uri="{BB962C8B-B14F-4D97-AF65-F5344CB8AC3E}">
        <p14:creationId xmlns:p14="http://schemas.microsoft.com/office/powerpoint/2010/main" val="3149923799"/>
      </p:ext>
    </p:extLst>
  </p:cSld>
  <p:clrMapOvr>
    <a:masterClrMapping/>
  </p:clrMapOvr>
  <mc:AlternateContent xmlns:mc="http://schemas.openxmlformats.org/markup-compatibility/2006" xmlns:p14="http://schemas.microsoft.com/office/powerpoint/2010/main">
    <mc:Choice Requires="p14">
      <p:transition spd="slow" p14:dur="2000" advTm="4890"/>
    </mc:Choice>
    <mc:Fallback xmlns="">
      <p:transition spd="slow" advTm="4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395536" y="1916832"/>
            <a:ext cx="8496944" cy="3139321"/>
          </a:xfrm>
          <a:prstGeom prst="rect">
            <a:avLst/>
          </a:prstGeom>
          <a:noFill/>
          <a:effectLst>
            <a:outerShdw blurRad="50800" dist="38100" dir="5400000" algn="t" rotWithShape="0">
              <a:schemeClr val="tx1">
                <a:alpha val="40000"/>
              </a:schemeClr>
            </a:outerShd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もし、あなたやまわりのひとが</a:t>
            </a:r>
            <a:endParaRPr kumimoji="1" lang="en-US" altLang="ja-JP"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がんになったら、</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あなたにできることはなんだろう？</a:t>
            </a:r>
            <a:endParaRPr kumimoji="1" lang="en-US" altLang="ja-JP"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360440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3.bp.blogspot.com/-y6Z6_xWl8YU/WerKroxj6xI/AAAAAAABHqA/Nk47vlEzcCgH0bW_yiYdO0D1to3YsiNKgCLcBGAs/s800/family_kaji_tetsuda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166" y="3178950"/>
            <a:ext cx="1730308"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4.bp.blogspot.com/-LWmJWVrr0Gg/VufYWaP0IZI/AAAAAAAA43Y/X3-TWbt_Fyo6nANg2L67SB2O-1m6FQOcA/s800/job_roudousya_yo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579" y="3178950"/>
            <a:ext cx="242243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3.bp.blogspot.com/-JcK_3ipNNew/VCN2jcWBqAI/AAAAAAAAmrw/sHlrmt1_nXs/s800/jyugyou_f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0316" y="3358951"/>
            <a:ext cx="2024098" cy="1260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94054" y="316910"/>
            <a:ext cx="864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治療しながら、がんになる前と同じように</a:t>
            </a:r>
            <a:endParaRPr kumimoji="1" lang="en-US" altLang="ja-JP"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生活したり働いたりしている人はたくさんいます</a:t>
            </a:r>
          </a:p>
        </p:txBody>
      </p:sp>
      <p:sp>
        <p:nvSpPr>
          <p:cNvPr id="7" name="角丸四角形 6"/>
          <p:cNvSpPr/>
          <p:nvPr/>
        </p:nvSpPr>
        <p:spPr>
          <a:xfrm>
            <a:off x="252000" y="3143524"/>
            <a:ext cx="8640000" cy="1656000"/>
          </a:xfrm>
          <a:prstGeom prst="roundRect">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26" name="Picture 2" descr="https://4.bp.blogspot.com/-wkHQQmrlPhM/WIHlkmuAS6I/AAAAAAABBQE/PT4_mEejEPYLt47yh-ejR1e2DX83u0WvgCLcB/s800/medical_chik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6000" y="1523660"/>
            <a:ext cx="1620000" cy="15410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2.bp.blogspot.com/-iGsOQ_aPIqE/VY4WrSVHGLI/AAAAAAAAuss/Ly29aY89BiU/s800/medical_kagaku_ryouho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8704" y="1510299"/>
            <a:ext cx="1462050" cy="16200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56122" y="4878362"/>
            <a:ext cx="8552486" cy="16677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あなたががんについて正しく知り、</a:t>
            </a:r>
            <a:endParaRPr kumimoji="1" lang="en-US" altLang="ja-JP"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がんになった人が必要としているお手伝いをしてあげると、</a:t>
            </a:r>
            <a:endParaRPr kumimoji="1" lang="en-US" altLang="ja-JP"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がんになった人はもっと楽に過ごせます！</a:t>
            </a:r>
          </a:p>
        </p:txBody>
      </p:sp>
      <p:sp>
        <p:nvSpPr>
          <p:cNvPr id="5" name="テキスト ボックス 4"/>
          <p:cNvSpPr txBox="1"/>
          <p:nvPr/>
        </p:nvSpPr>
        <p:spPr>
          <a:xfrm>
            <a:off x="1000065" y="92825"/>
            <a:ext cx="9015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ちりょう</a:t>
            </a:r>
          </a:p>
        </p:txBody>
      </p:sp>
    </p:spTree>
    <p:extLst>
      <p:ext uri="{BB962C8B-B14F-4D97-AF65-F5344CB8AC3E}">
        <p14:creationId xmlns:p14="http://schemas.microsoft.com/office/powerpoint/2010/main" val="2147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ãã®åãåãæ¹ã®å¤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456" y="256050"/>
            <a:ext cx="5537506" cy="558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646481" y="6075488"/>
            <a:ext cx="6319359"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出典：がん情報サービス「がんと共に働く。まず一歩前へ！」より</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https://ganjoho.jp/pub/support/work/vol1/</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61285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91" y="568891"/>
            <a:ext cx="748883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56988" y="1409718"/>
            <a:ext cx="78414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79646">
                    <a:lumMod val="75000"/>
                  </a:srgbClr>
                </a:solidFill>
                <a:effectLst/>
                <a:uLnTx/>
                <a:uFillTx/>
                <a:latin typeface="HGP創英角ﾎﾟｯﾌﾟ体" panose="040B0A00000000000000" pitchFamily="50" charset="-128"/>
                <a:ea typeface="HGP創英角ﾎﾟｯﾌﾟ体" panose="040B0A00000000000000" pitchFamily="50" charset="-128"/>
                <a:cs typeface="+mn-cs"/>
              </a:rPr>
              <a:t>からだのなかではおかしな細胞がときどきできますが</a:t>
            </a:r>
            <a:endParaRPr kumimoji="1" lang="en-US" altLang="ja-JP" sz="2400" b="0" i="0" u="none" strike="noStrike" kern="1200" cap="none" spc="0" normalizeH="0" baseline="0" noProof="0" dirty="0">
              <a:ln>
                <a:noFill/>
              </a:ln>
              <a:solidFill>
                <a:srgbClr val="F79646">
                  <a:lumMod val="75000"/>
                </a:srgbClr>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79646">
                    <a:lumMod val="75000"/>
                  </a:srgbClr>
                </a:solidFill>
                <a:effectLst/>
                <a:uLnTx/>
                <a:uFillTx/>
                <a:latin typeface="HGP創英角ﾎﾟｯﾌﾟ体" panose="040B0A00000000000000" pitchFamily="50" charset="-128"/>
                <a:ea typeface="HGP創英角ﾎﾟｯﾌﾟ体" panose="040B0A00000000000000" pitchFamily="50" charset="-128"/>
                <a:cs typeface="+mn-cs"/>
              </a:rPr>
              <a:t>増えないように取りのぞかれています</a:t>
            </a:r>
          </a:p>
        </p:txBody>
      </p:sp>
      <p:sp>
        <p:nvSpPr>
          <p:cNvPr id="46" name="円弧 45"/>
          <p:cNvSpPr/>
          <p:nvPr/>
        </p:nvSpPr>
        <p:spPr>
          <a:xfrm>
            <a:off x="1596663" y="4940216"/>
            <a:ext cx="648072" cy="3292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1" name="円弧 50"/>
          <p:cNvSpPr/>
          <p:nvPr/>
        </p:nvSpPr>
        <p:spPr>
          <a:xfrm rot="21031234">
            <a:off x="1633775" y="4762462"/>
            <a:ext cx="648072" cy="3292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4107" name="グループ化 4106"/>
          <p:cNvGrpSpPr/>
          <p:nvPr/>
        </p:nvGrpSpPr>
        <p:grpSpPr>
          <a:xfrm>
            <a:off x="-2856" y="2183157"/>
            <a:ext cx="9146856" cy="4126693"/>
            <a:chOff x="-2856" y="2183157"/>
            <a:chExt cx="9146856" cy="4126693"/>
          </a:xfrm>
        </p:grpSpPr>
        <p:pic>
          <p:nvPicPr>
            <p:cNvPr id="4104" name="Picture 8" descr="http://3.bp.blogspot.com/-JHwzh_ssIiw/UgsroW2XWeI/AAAAAAAAXG8/qGwN8IK2ahk/s800/koujou_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584" y="2183157"/>
              <a:ext cx="1728192" cy="268271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907704" y="5404171"/>
              <a:ext cx="7236296" cy="584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1904848" y="5957236"/>
              <a:ext cx="7236296" cy="18902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098" name="Picture 2" descr="http://2.bp.blogspot.com/-756zNBRyNL8/VCkbkKOTRoI/AAAAAAAAnJA/zIJDGZopfCM/s800/koujou_kikai_sous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6" y="4016450"/>
              <a:ext cx="2108726" cy="22934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6961953" y="5311823"/>
              <a:ext cx="504056" cy="562527"/>
              <a:chOff x="5940152" y="5301208"/>
              <a:chExt cx="504056" cy="562527"/>
            </a:xfrm>
          </p:grpSpPr>
          <p:sp>
            <p:nvSpPr>
              <p:cNvPr id="15" name="角丸四角形 14"/>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グループ化 16"/>
            <p:cNvGrpSpPr/>
            <p:nvPr/>
          </p:nvGrpSpPr>
          <p:grpSpPr>
            <a:xfrm>
              <a:off x="7737942" y="5311824"/>
              <a:ext cx="504056" cy="562527"/>
              <a:chOff x="5940152" y="5301208"/>
              <a:chExt cx="504056" cy="562527"/>
            </a:xfrm>
          </p:grpSpPr>
          <p:sp>
            <p:nvSpPr>
              <p:cNvPr id="18" name="角丸四角形 17"/>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正方形/長方形 8"/>
            <p:cNvSpPr/>
            <p:nvPr/>
          </p:nvSpPr>
          <p:spPr>
            <a:xfrm>
              <a:off x="3849064" y="3965406"/>
              <a:ext cx="2736304" cy="5652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3849064" y="4530614"/>
              <a:ext cx="576064" cy="9002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6027783" y="4530614"/>
              <a:ext cx="557585" cy="9128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8" name="グループ化 7"/>
            <p:cNvGrpSpPr/>
            <p:nvPr/>
          </p:nvGrpSpPr>
          <p:grpSpPr>
            <a:xfrm>
              <a:off x="6054547" y="4603918"/>
              <a:ext cx="504056" cy="562527"/>
              <a:chOff x="5940152" y="5301208"/>
              <a:chExt cx="504056" cy="562527"/>
            </a:xfrm>
          </p:grpSpPr>
          <p:sp>
            <p:nvSpPr>
              <p:cNvPr id="7" name="角丸四角形 6"/>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グループ化 27"/>
            <p:cNvGrpSpPr/>
            <p:nvPr/>
          </p:nvGrpSpPr>
          <p:grpSpPr>
            <a:xfrm>
              <a:off x="5435365" y="5328578"/>
              <a:ext cx="504056" cy="562527"/>
              <a:chOff x="5940152" y="5301208"/>
              <a:chExt cx="504056" cy="562527"/>
            </a:xfrm>
          </p:grpSpPr>
          <p:sp>
            <p:nvSpPr>
              <p:cNvPr id="29" name="角丸四角形 28"/>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グループ化 30"/>
            <p:cNvGrpSpPr/>
            <p:nvPr/>
          </p:nvGrpSpPr>
          <p:grpSpPr>
            <a:xfrm>
              <a:off x="4713160" y="5328578"/>
              <a:ext cx="504056" cy="562527"/>
              <a:chOff x="5940152" y="5301208"/>
              <a:chExt cx="504056" cy="562527"/>
            </a:xfrm>
          </p:grpSpPr>
          <p:sp>
            <p:nvSpPr>
              <p:cNvPr id="32" name="角丸四角形 31"/>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グループ化 33"/>
            <p:cNvGrpSpPr/>
            <p:nvPr/>
          </p:nvGrpSpPr>
          <p:grpSpPr>
            <a:xfrm rot="1524634">
              <a:off x="2338188" y="5101509"/>
              <a:ext cx="504056" cy="562527"/>
              <a:chOff x="5940152" y="5301208"/>
              <a:chExt cx="504056" cy="562527"/>
            </a:xfrm>
          </p:grpSpPr>
          <p:sp>
            <p:nvSpPr>
              <p:cNvPr id="35" name="角丸四角形 34"/>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線矢印コネクタ 24"/>
            <p:cNvCxnSpPr/>
            <p:nvPr/>
          </p:nvCxnSpPr>
          <p:spPr>
            <a:xfrm>
              <a:off x="6145034" y="5763660"/>
              <a:ext cx="58435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306575" y="5443438"/>
              <a:ext cx="252028" cy="3202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グループ化 47"/>
            <p:cNvGrpSpPr/>
            <p:nvPr/>
          </p:nvGrpSpPr>
          <p:grpSpPr>
            <a:xfrm>
              <a:off x="3173757" y="5221386"/>
              <a:ext cx="504056" cy="562527"/>
              <a:chOff x="3113360" y="5083586"/>
              <a:chExt cx="504056" cy="562527"/>
            </a:xfrm>
          </p:grpSpPr>
          <p:sp>
            <p:nvSpPr>
              <p:cNvPr id="55" name="角丸四角形 54"/>
              <p:cNvSpPr/>
              <p:nvPr/>
            </p:nvSpPr>
            <p:spPr>
              <a:xfrm>
                <a:off x="3113360" y="5083586"/>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106" name="Picture 10" descr="http://bsoza.com/ill_medical/medichara02_m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1239" y="5149720"/>
                <a:ext cx="410889" cy="400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グループ化 58"/>
            <p:cNvGrpSpPr/>
            <p:nvPr/>
          </p:nvGrpSpPr>
          <p:grpSpPr>
            <a:xfrm>
              <a:off x="3881075" y="4291224"/>
              <a:ext cx="504056" cy="562527"/>
              <a:chOff x="3113360" y="5083586"/>
              <a:chExt cx="504056" cy="562527"/>
            </a:xfrm>
          </p:grpSpPr>
          <p:sp>
            <p:nvSpPr>
              <p:cNvPr id="60" name="角丸四角形 59"/>
              <p:cNvSpPr/>
              <p:nvPr/>
            </p:nvSpPr>
            <p:spPr>
              <a:xfrm>
                <a:off x="3113360" y="5083586"/>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61" name="Picture 10" descr="http://bsoza.com/ill_medical/medichara02_m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1239" y="5149720"/>
                <a:ext cx="410889" cy="40043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0" name="直線矢印コネクタ 49"/>
            <p:cNvCxnSpPr/>
            <p:nvPr/>
          </p:nvCxnSpPr>
          <p:spPr>
            <a:xfrm>
              <a:off x="3705048" y="5776244"/>
              <a:ext cx="7200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3849064" y="5286096"/>
              <a:ext cx="288032" cy="4901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3" name="グループ化 72"/>
            <p:cNvGrpSpPr/>
            <p:nvPr/>
          </p:nvGrpSpPr>
          <p:grpSpPr>
            <a:xfrm>
              <a:off x="5640978" y="3738352"/>
              <a:ext cx="504056" cy="562527"/>
              <a:chOff x="5940152" y="5301208"/>
              <a:chExt cx="504056" cy="562527"/>
            </a:xfrm>
          </p:grpSpPr>
          <p:sp>
            <p:nvSpPr>
              <p:cNvPr id="74" name="角丸四角形 73"/>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97" name="グループ化 4096"/>
            <p:cNvGrpSpPr/>
            <p:nvPr/>
          </p:nvGrpSpPr>
          <p:grpSpPr>
            <a:xfrm>
              <a:off x="4529028" y="3738352"/>
              <a:ext cx="504056" cy="562527"/>
              <a:chOff x="4825651" y="3685618"/>
              <a:chExt cx="504056" cy="562527"/>
            </a:xfrm>
          </p:grpSpPr>
          <p:sp>
            <p:nvSpPr>
              <p:cNvPr id="71" name="角丸四角形 70"/>
              <p:cNvSpPr/>
              <p:nvPr/>
            </p:nvSpPr>
            <p:spPr>
              <a:xfrm>
                <a:off x="4825651" y="368561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108" name="Picture 12" descr="http://sbill-solution.jp/blog/up-images/virus_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2123" y="3800477"/>
                <a:ext cx="331111" cy="3311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グループ化 19"/>
            <p:cNvGrpSpPr/>
            <p:nvPr/>
          </p:nvGrpSpPr>
          <p:grpSpPr>
            <a:xfrm>
              <a:off x="8455571" y="5311822"/>
              <a:ext cx="504056" cy="562527"/>
              <a:chOff x="5940152" y="5301208"/>
              <a:chExt cx="504056" cy="562527"/>
            </a:xfrm>
          </p:grpSpPr>
          <p:sp>
            <p:nvSpPr>
              <p:cNvPr id="21" name="角丸四角形 20"/>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正方形/長方形 22"/>
            <p:cNvSpPr/>
            <p:nvPr/>
          </p:nvSpPr>
          <p:spPr>
            <a:xfrm>
              <a:off x="4425128" y="4530614"/>
              <a:ext cx="1602655" cy="4480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Tree>
    <p:extLst>
      <p:ext uri="{BB962C8B-B14F-4D97-AF65-F5344CB8AC3E}">
        <p14:creationId xmlns:p14="http://schemas.microsoft.com/office/powerpoint/2010/main" val="1860043444"/>
      </p:ext>
    </p:extLst>
  </p:cSld>
  <p:clrMapOvr>
    <a:masterClrMapping/>
  </p:clrMapOvr>
  <mc:AlternateContent xmlns:mc="http://schemas.openxmlformats.org/markup-compatibility/2006" xmlns:p14="http://schemas.microsoft.com/office/powerpoint/2010/main">
    <mc:Choice Requires="p14">
      <p:transition spd="slow" p14:dur="2000" advTm="702"/>
    </mc:Choice>
    <mc:Fallback xmlns="">
      <p:transition spd="slow" advTm="7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s160005\share\がん・健康対策班共有\がん\がん担当ファイル\H30がん\がん教育\がん教育\教材\nurse1_1_smile_12796_marked - コピ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0731" y="3672848"/>
            <a:ext cx="1613357" cy="223302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323528" y="116752"/>
            <a:ext cx="8280920" cy="10800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がんになった人には、</a:t>
            </a:r>
            <a:endParaRPr kumimoji="1" lang="en-US" altLang="ja-JP"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いろんな気持ちがあります</a:t>
            </a:r>
          </a:p>
        </p:txBody>
      </p:sp>
      <p:sp>
        <p:nvSpPr>
          <p:cNvPr id="11" name="雲形吹き出し 10"/>
          <p:cNvSpPr/>
          <p:nvPr/>
        </p:nvSpPr>
        <p:spPr>
          <a:xfrm>
            <a:off x="27151" y="2458024"/>
            <a:ext cx="3254444" cy="2248915"/>
          </a:xfrm>
          <a:prstGeom prst="cloudCallout">
            <a:avLst>
              <a:gd name="adj1" fmla="val 65977"/>
              <a:gd name="adj2" fmla="val 2434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rPr>
              <a:t>「がん」という病気を正しく知ってほしいな。</a:t>
            </a:r>
          </a:p>
        </p:txBody>
      </p:sp>
      <p:sp>
        <p:nvSpPr>
          <p:cNvPr id="36" name="角丸四角形 35"/>
          <p:cNvSpPr/>
          <p:nvPr/>
        </p:nvSpPr>
        <p:spPr>
          <a:xfrm>
            <a:off x="108496" y="5467022"/>
            <a:ext cx="8928000" cy="1080120"/>
          </a:xfrm>
          <a:prstGeom prst="roundRect">
            <a:avLst/>
          </a:prstGeom>
          <a:solidFill>
            <a:srgbClr val="EC8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がん</a:t>
            </a:r>
            <a:r>
              <a:rPr kumimoji="1" lang="ja-JP" altLang="en-US" sz="4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になった人の話を聞いてみよう！</a:t>
            </a:r>
          </a:p>
        </p:txBody>
      </p:sp>
      <p:sp>
        <p:nvSpPr>
          <p:cNvPr id="39" name="角丸四角形 38"/>
          <p:cNvSpPr/>
          <p:nvPr/>
        </p:nvSpPr>
        <p:spPr>
          <a:xfrm>
            <a:off x="179512" y="1342764"/>
            <a:ext cx="3283058" cy="646076"/>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lumMod val="7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たとえば・・・。</a:t>
            </a:r>
          </a:p>
        </p:txBody>
      </p:sp>
      <p:sp>
        <p:nvSpPr>
          <p:cNvPr id="22" name="雲形吹き出し 21"/>
          <p:cNvSpPr/>
          <p:nvPr/>
        </p:nvSpPr>
        <p:spPr>
          <a:xfrm>
            <a:off x="6012161" y="2293220"/>
            <a:ext cx="3131840" cy="2575940"/>
          </a:xfrm>
          <a:prstGeom prst="cloudCallout">
            <a:avLst>
              <a:gd name="adj1" fmla="val -72162"/>
              <a:gd name="adj2" fmla="val 2367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rPr>
              <a:t>まわりの人とは、これまでどおり、お話ししたいな。</a:t>
            </a:r>
          </a:p>
        </p:txBody>
      </p:sp>
      <p:sp>
        <p:nvSpPr>
          <p:cNvPr id="23" name="雲形吹き出し 22"/>
          <p:cNvSpPr/>
          <p:nvPr/>
        </p:nvSpPr>
        <p:spPr>
          <a:xfrm>
            <a:off x="3491880" y="1220609"/>
            <a:ext cx="3131840" cy="2064375"/>
          </a:xfrm>
          <a:prstGeom prst="cloudCallout">
            <a:avLst>
              <a:gd name="adj1" fmla="val -15521"/>
              <a:gd name="adj2" fmla="val 6891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rPr>
              <a:t>治療中は少しお手伝いしてほしいな。</a:t>
            </a:r>
          </a:p>
        </p:txBody>
      </p:sp>
      <p:sp>
        <p:nvSpPr>
          <p:cNvPr id="25" name="テキスト ボックス 24"/>
          <p:cNvSpPr txBox="1"/>
          <p:nvPr/>
        </p:nvSpPr>
        <p:spPr>
          <a:xfrm>
            <a:off x="5450819" y="6559237"/>
            <a:ext cx="34953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イラスト出典：フリー素材いらすと</a:t>
            </a:r>
            <a:r>
              <a:rPr kumimoji="1" lang="ja-JP" altLang="en-US" sz="12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や</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、げんき通信社</a:t>
            </a:r>
          </a:p>
        </p:txBody>
      </p:sp>
      <p:sp>
        <p:nvSpPr>
          <p:cNvPr id="10" name="テキスト ボックス 9"/>
          <p:cNvSpPr txBox="1"/>
          <p:nvPr/>
        </p:nvSpPr>
        <p:spPr>
          <a:xfrm>
            <a:off x="3995936" y="1465039"/>
            <a:ext cx="9015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HGP創英角ﾎﾟｯﾌﾟ体" panose="040B0A00000000000000" pitchFamily="50" charset="-128"/>
                <a:ea typeface="HGP創英角ﾎﾟｯﾌﾟ体" panose="040B0A00000000000000" pitchFamily="50" charset="-128"/>
                <a:cs typeface="+mn-cs"/>
              </a:rPr>
              <a:t>ちりょう</a:t>
            </a:r>
          </a:p>
        </p:txBody>
      </p:sp>
    </p:spTree>
    <p:extLst>
      <p:ext uri="{BB962C8B-B14F-4D97-AF65-F5344CB8AC3E}">
        <p14:creationId xmlns:p14="http://schemas.microsoft.com/office/powerpoint/2010/main" val="296062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98" y="188640"/>
            <a:ext cx="748883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3.bp.blogspot.com/-J1i8ui6y41E/Uf8zf-O938I/AAAAAAAAWq4/8JIbrcsg0DY/s800/body_naizou_b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462" y="1788751"/>
            <a:ext cx="3528392" cy="44187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583458" y="1387824"/>
            <a:ext cx="3535887" cy="5557808"/>
            <a:chOff x="137172" y="152636"/>
            <a:chExt cx="4147225" cy="6831608"/>
          </a:xfrm>
        </p:grpSpPr>
        <p:grpSp>
          <p:nvGrpSpPr>
            <p:cNvPr id="6" name="グループ化 5"/>
            <p:cNvGrpSpPr/>
            <p:nvPr/>
          </p:nvGrpSpPr>
          <p:grpSpPr>
            <a:xfrm>
              <a:off x="158444" y="1144141"/>
              <a:ext cx="4083733" cy="536956"/>
              <a:chOff x="128687" y="1603491"/>
              <a:chExt cx="4083733" cy="536956"/>
            </a:xfrm>
          </p:grpSpPr>
          <p:grpSp>
            <p:nvGrpSpPr>
              <p:cNvPr id="90" name="グループ化 89"/>
              <p:cNvGrpSpPr/>
              <p:nvPr/>
            </p:nvGrpSpPr>
            <p:grpSpPr>
              <a:xfrm>
                <a:off x="724223" y="1624769"/>
                <a:ext cx="504056" cy="504056"/>
                <a:chOff x="683568" y="548680"/>
                <a:chExt cx="504056" cy="504056"/>
              </a:xfrm>
            </p:grpSpPr>
            <p:sp>
              <p:nvSpPr>
                <p:cNvPr id="109" name="角丸四角形 10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0" name="フローチャート : 結合子 10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1" name="グループ化 90"/>
              <p:cNvGrpSpPr/>
              <p:nvPr/>
            </p:nvGrpSpPr>
            <p:grpSpPr>
              <a:xfrm>
                <a:off x="1926551" y="1636391"/>
                <a:ext cx="504056" cy="504056"/>
                <a:chOff x="1899417" y="1611326"/>
                <a:chExt cx="504056" cy="504056"/>
              </a:xfrm>
            </p:grpSpPr>
            <p:sp>
              <p:nvSpPr>
                <p:cNvPr id="107" name="角丸四角形 106"/>
                <p:cNvSpPr/>
                <p:nvPr/>
              </p:nvSpPr>
              <p:spPr>
                <a:xfrm>
                  <a:off x="1899417" y="1611326"/>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8" name="フローチャート : 結合子 107"/>
                <p:cNvSpPr/>
                <p:nvPr/>
              </p:nvSpPr>
              <p:spPr>
                <a:xfrm>
                  <a:off x="2025436" y="1736330"/>
                  <a:ext cx="252019" cy="216024"/>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2" name="グループ化 91"/>
              <p:cNvGrpSpPr/>
              <p:nvPr/>
            </p:nvGrpSpPr>
            <p:grpSpPr>
              <a:xfrm>
                <a:off x="1320668" y="1628643"/>
                <a:ext cx="504056" cy="504056"/>
                <a:chOff x="683568" y="548680"/>
                <a:chExt cx="504056" cy="504056"/>
              </a:xfrm>
            </p:grpSpPr>
            <p:sp>
              <p:nvSpPr>
                <p:cNvPr id="105" name="角丸四角形 104"/>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 name="フローチャート : 結合子 105"/>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3" name="グループ化 92"/>
              <p:cNvGrpSpPr/>
              <p:nvPr/>
            </p:nvGrpSpPr>
            <p:grpSpPr>
              <a:xfrm>
                <a:off x="2513130" y="1621253"/>
                <a:ext cx="504056" cy="504056"/>
                <a:chOff x="683568" y="548680"/>
                <a:chExt cx="504056" cy="504056"/>
              </a:xfrm>
            </p:grpSpPr>
            <p:sp>
              <p:nvSpPr>
                <p:cNvPr id="103" name="角丸四角形 102"/>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4" name="フローチャート : 結合子 103"/>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4" name="グループ化 93"/>
              <p:cNvGrpSpPr/>
              <p:nvPr/>
            </p:nvGrpSpPr>
            <p:grpSpPr>
              <a:xfrm>
                <a:off x="3098191" y="1617379"/>
                <a:ext cx="504056" cy="504056"/>
                <a:chOff x="683568" y="548680"/>
                <a:chExt cx="504056" cy="504056"/>
              </a:xfrm>
            </p:grpSpPr>
            <p:sp>
              <p:nvSpPr>
                <p:cNvPr id="101" name="角丸四角形 100"/>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フローチャート : 結合子 101"/>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5" name="グループ化 94"/>
              <p:cNvGrpSpPr/>
              <p:nvPr/>
            </p:nvGrpSpPr>
            <p:grpSpPr>
              <a:xfrm>
                <a:off x="3708364" y="1603491"/>
                <a:ext cx="504056" cy="504056"/>
                <a:chOff x="683568" y="548680"/>
                <a:chExt cx="504056" cy="504056"/>
              </a:xfrm>
            </p:grpSpPr>
            <p:sp>
              <p:nvSpPr>
                <p:cNvPr id="99" name="角丸四角形 9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0" name="フローチャート : 結合子 9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6" name="グループ化 95"/>
              <p:cNvGrpSpPr/>
              <p:nvPr/>
            </p:nvGrpSpPr>
            <p:grpSpPr>
              <a:xfrm>
                <a:off x="128687" y="1632517"/>
                <a:ext cx="504056" cy="504056"/>
                <a:chOff x="683568" y="548680"/>
                <a:chExt cx="504056" cy="504056"/>
              </a:xfrm>
            </p:grpSpPr>
            <p:sp>
              <p:nvSpPr>
                <p:cNvPr id="97" name="角丸四角形 9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 name="フローチャート : 結合子 9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7" name="グループ化 6"/>
            <p:cNvGrpSpPr/>
            <p:nvPr/>
          </p:nvGrpSpPr>
          <p:grpSpPr>
            <a:xfrm>
              <a:off x="137172" y="152636"/>
              <a:ext cx="4083273" cy="511804"/>
              <a:chOff x="128687" y="548680"/>
              <a:chExt cx="4083273" cy="511804"/>
            </a:xfrm>
          </p:grpSpPr>
          <p:grpSp>
            <p:nvGrpSpPr>
              <p:cNvPr id="69" name="グループ化 68"/>
              <p:cNvGrpSpPr/>
              <p:nvPr/>
            </p:nvGrpSpPr>
            <p:grpSpPr>
              <a:xfrm>
                <a:off x="1320668" y="552554"/>
                <a:ext cx="504056" cy="504056"/>
                <a:chOff x="683568" y="548680"/>
                <a:chExt cx="504056" cy="504056"/>
              </a:xfrm>
            </p:grpSpPr>
            <p:sp>
              <p:nvSpPr>
                <p:cNvPr id="88" name="角丸四角形 87"/>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フローチャート : 結合子 88"/>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0" name="グループ化 69"/>
              <p:cNvGrpSpPr/>
              <p:nvPr/>
            </p:nvGrpSpPr>
            <p:grpSpPr>
              <a:xfrm>
                <a:off x="1917415" y="548680"/>
                <a:ext cx="504056" cy="504056"/>
                <a:chOff x="683568" y="548680"/>
                <a:chExt cx="504056" cy="504056"/>
              </a:xfrm>
            </p:grpSpPr>
            <p:sp>
              <p:nvSpPr>
                <p:cNvPr id="86" name="角丸四角形 85"/>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フローチャート : 結合子 86"/>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1" name="グループ化 70"/>
              <p:cNvGrpSpPr/>
              <p:nvPr/>
            </p:nvGrpSpPr>
            <p:grpSpPr>
              <a:xfrm>
                <a:off x="2483768" y="548680"/>
                <a:ext cx="504056" cy="504056"/>
                <a:chOff x="683568" y="548680"/>
                <a:chExt cx="504056" cy="504056"/>
              </a:xfrm>
            </p:grpSpPr>
            <p:sp>
              <p:nvSpPr>
                <p:cNvPr id="84" name="角丸四角形 83"/>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フローチャート : 結合子 84"/>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2" name="グループ化 71"/>
              <p:cNvGrpSpPr/>
              <p:nvPr/>
            </p:nvGrpSpPr>
            <p:grpSpPr>
              <a:xfrm>
                <a:off x="3098191" y="548680"/>
                <a:ext cx="504056" cy="504056"/>
                <a:chOff x="683568" y="548680"/>
                <a:chExt cx="504056" cy="504056"/>
              </a:xfrm>
            </p:grpSpPr>
            <p:sp>
              <p:nvSpPr>
                <p:cNvPr id="82" name="角丸四角形 81"/>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3" name="フローチャート : 結合子 82"/>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3" name="グループ化 72"/>
              <p:cNvGrpSpPr/>
              <p:nvPr/>
            </p:nvGrpSpPr>
            <p:grpSpPr>
              <a:xfrm>
                <a:off x="3707904" y="556428"/>
                <a:ext cx="504056" cy="504056"/>
                <a:chOff x="683568" y="548680"/>
                <a:chExt cx="504056" cy="504056"/>
              </a:xfrm>
            </p:grpSpPr>
            <p:sp>
              <p:nvSpPr>
                <p:cNvPr id="80" name="角丸四角形 79"/>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フローチャート : 結合子 80"/>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4" name="グループ化 73"/>
              <p:cNvGrpSpPr/>
              <p:nvPr/>
            </p:nvGrpSpPr>
            <p:grpSpPr>
              <a:xfrm>
                <a:off x="128687" y="556428"/>
                <a:ext cx="504056" cy="504056"/>
                <a:chOff x="683568" y="548680"/>
                <a:chExt cx="504056" cy="504056"/>
              </a:xfrm>
            </p:grpSpPr>
            <p:sp>
              <p:nvSpPr>
                <p:cNvPr id="78" name="角丸四角形 77"/>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フローチャート : 結合子 78"/>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5" name="グループ化 74"/>
              <p:cNvGrpSpPr/>
              <p:nvPr/>
            </p:nvGrpSpPr>
            <p:grpSpPr>
              <a:xfrm>
                <a:off x="683568" y="548680"/>
                <a:ext cx="504056" cy="504056"/>
                <a:chOff x="683568" y="548680"/>
                <a:chExt cx="504056" cy="504056"/>
              </a:xfrm>
            </p:grpSpPr>
            <p:sp>
              <p:nvSpPr>
                <p:cNvPr id="76" name="角丸四角形 75"/>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7" name="フローチャート : 結合子 76"/>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8" name="グループ化 7"/>
            <p:cNvGrpSpPr/>
            <p:nvPr/>
          </p:nvGrpSpPr>
          <p:grpSpPr>
            <a:xfrm>
              <a:off x="158445" y="2256668"/>
              <a:ext cx="4083732" cy="567121"/>
              <a:chOff x="128687" y="2671934"/>
              <a:chExt cx="4083732" cy="567121"/>
            </a:xfrm>
          </p:grpSpPr>
          <p:grpSp>
            <p:nvGrpSpPr>
              <p:cNvPr id="45" name="グループ化 44"/>
              <p:cNvGrpSpPr/>
              <p:nvPr/>
            </p:nvGrpSpPr>
            <p:grpSpPr>
              <a:xfrm>
                <a:off x="724269" y="2708918"/>
                <a:ext cx="359994" cy="504056"/>
                <a:chOff x="683568" y="548680"/>
                <a:chExt cx="504056" cy="504056"/>
              </a:xfrm>
            </p:grpSpPr>
            <p:sp>
              <p:nvSpPr>
                <p:cNvPr id="67" name="角丸四角形 6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フローチャート : 結合子 6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6" name="グループ化 45"/>
              <p:cNvGrpSpPr/>
              <p:nvPr/>
            </p:nvGrpSpPr>
            <p:grpSpPr>
              <a:xfrm>
                <a:off x="128687" y="2708918"/>
                <a:ext cx="504056" cy="504056"/>
                <a:chOff x="683568" y="548680"/>
                <a:chExt cx="504056" cy="504056"/>
              </a:xfrm>
            </p:grpSpPr>
            <p:sp>
              <p:nvSpPr>
                <p:cNvPr id="65" name="角丸四角形 64"/>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フローチャート : 結合子 65"/>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7" name="グループ化 46"/>
              <p:cNvGrpSpPr/>
              <p:nvPr/>
            </p:nvGrpSpPr>
            <p:grpSpPr>
              <a:xfrm>
                <a:off x="1187624" y="2671934"/>
                <a:ext cx="579816" cy="472102"/>
                <a:chOff x="1187624" y="2671935"/>
                <a:chExt cx="579816" cy="542659"/>
              </a:xfrm>
            </p:grpSpPr>
            <p:sp>
              <p:nvSpPr>
                <p:cNvPr id="63" name="角丸四角形 62"/>
                <p:cNvSpPr/>
                <p:nvPr/>
              </p:nvSpPr>
              <p:spPr>
                <a:xfrm>
                  <a:off x="1187624" y="2671935"/>
                  <a:ext cx="579816" cy="542659"/>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フローチャート : 結合子 63"/>
                <p:cNvSpPr/>
                <p:nvPr/>
              </p:nvSpPr>
              <p:spPr>
                <a:xfrm>
                  <a:off x="1351522" y="2899101"/>
                  <a:ext cx="252019" cy="216024"/>
                </a:xfrm>
                <a:prstGeom prst="flowChartConnector">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8" name="グループ化 47"/>
              <p:cNvGrpSpPr/>
              <p:nvPr/>
            </p:nvGrpSpPr>
            <p:grpSpPr>
              <a:xfrm>
                <a:off x="2430606" y="2854554"/>
                <a:ext cx="467803" cy="344509"/>
                <a:chOff x="2513130" y="2712792"/>
                <a:chExt cx="504055" cy="500182"/>
              </a:xfrm>
            </p:grpSpPr>
            <p:sp>
              <p:nvSpPr>
                <p:cNvPr id="61" name="角丸四角形 60"/>
                <p:cNvSpPr/>
                <p:nvPr/>
              </p:nvSpPr>
              <p:spPr>
                <a:xfrm>
                  <a:off x="2513130" y="2712792"/>
                  <a:ext cx="504055" cy="500182"/>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フローチャート : 結合子 61"/>
                <p:cNvSpPr/>
                <p:nvPr/>
              </p:nvSpPr>
              <p:spPr>
                <a:xfrm>
                  <a:off x="2621151" y="2860682"/>
                  <a:ext cx="252019" cy="216024"/>
                </a:xfrm>
                <a:prstGeom prst="flowChartConnector">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9" name="グループ化 48"/>
              <p:cNvGrpSpPr/>
              <p:nvPr/>
            </p:nvGrpSpPr>
            <p:grpSpPr>
              <a:xfrm>
                <a:off x="3350219" y="2706664"/>
                <a:ext cx="396035" cy="504056"/>
                <a:chOff x="683568" y="548680"/>
                <a:chExt cx="504056" cy="504056"/>
              </a:xfrm>
            </p:grpSpPr>
            <p:sp>
              <p:nvSpPr>
                <p:cNvPr id="59" name="角丸四角形 5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0" name="フローチャート : 結合子 5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0" name="グループ化 49"/>
              <p:cNvGrpSpPr/>
              <p:nvPr/>
            </p:nvGrpSpPr>
            <p:grpSpPr>
              <a:xfrm>
                <a:off x="3816384" y="2708918"/>
                <a:ext cx="396035" cy="511804"/>
                <a:chOff x="683568" y="548680"/>
                <a:chExt cx="504056" cy="504056"/>
              </a:xfrm>
            </p:grpSpPr>
            <p:sp>
              <p:nvSpPr>
                <p:cNvPr id="57" name="角丸四角形 5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フローチャート : 結合子 5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1" name="グループ化 50"/>
              <p:cNvGrpSpPr/>
              <p:nvPr/>
            </p:nvGrpSpPr>
            <p:grpSpPr>
              <a:xfrm>
                <a:off x="2942026" y="2760493"/>
                <a:ext cx="312331" cy="452481"/>
                <a:chOff x="1899417" y="1611326"/>
                <a:chExt cx="504056" cy="504056"/>
              </a:xfrm>
            </p:grpSpPr>
            <p:sp>
              <p:nvSpPr>
                <p:cNvPr id="55" name="角丸四角形 54"/>
                <p:cNvSpPr/>
                <p:nvPr/>
              </p:nvSpPr>
              <p:spPr>
                <a:xfrm>
                  <a:off x="1899417" y="1611326"/>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フローチャート : 結合子 55"/>
                <p:cNvSpPr/>
                <p:nvPr/>
              </p:nvSpPr>
              <p:spPr>
                <a:xfrm>
                  <a:off x="2025436" y="1736330"/>
                  <a:ext cx="252019" cy="216024"/>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2" name="グループ化 51"/>
              <p:cNvGrpSpPr/>
              <p:nvPr/>
            </p:nvGrpSpPr>
            <p:grpSpPr>
              <a:xfrm>
                <a:off x="1827162" y="2671934"/>
                <a:ext cx="603445" cy="567121"/>
                <a:chOff x="1827162" y="2596742"/>
                <a:chExt cx="504056" cy="504056"/>
              </a:xfrm>
            </p:grpSpPr>
            <p:sp>
              <p:nvSpPr>
                <p:cNvPr id="53" name="角丸四角形 52"/>
                <p:cNvSpPr/>
                <p:nvPr/>
              </p:nvSpPr>
              <p:spPr>
                <a:xfrm>
                  <a:off x="1827162" y="2596742"/>
                  <a:ext cx="504056" cy="504056"/>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爆発 1 53"/>
                <p:cNvSpPr/>
                <p:nvPr/>
              </p:nvSpPr>
              <p:spPr>
                <a:xfrm>
                  <a:off x="1926551" y="2707731"/>
                  <a:ext cx="305279" cy="383639"/>
                </a:xfrm>
                <a:prstGeom prst="irregularSeal1">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9" name="グループ化 8"/>
            <p:cNvGrpSpPr/>
            <p:nvPr/>
          </p:nvGrpSpPr>
          <p:grpSpPr>
            <a:xfrm>
              <a:off x="200664" y="3371914"/>
              <a:ext cx="4083733" cy="1263266"/>
              <a:chOff x="136712" y="3989128"/>
              <a:chExt cx="4083733" cy="1263266"/>
            </a:xfrm>
          </p:grpSpPr>
          <p:pic>
            <p:nvPicPr>
              <p:cNvPr id="2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156878">
                <a:off x="1916053" y="4461261"/>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グループ化 23"/>
              <p:cNvGrpSpPr/>
              <p:nvPr/>
            </p:nvGrpSpPr>
            <p:grpSpPr>
              <a:xfrm>
                <a:off x="136712" y="3989128"/>
                <a:ext cx="4083733" cy="1224855"/>
                <a:chOff x="136712" y="3481636"/>
                <a:chExt cx="4083733" cy="1224855"/>
              </a:xfrm>
            </p:grpSpPr>
            <p:grpSp>
              <p:nvGrpSpPr>
                <p:cNvPr id="25" name="グループ化 24"/>
                <p:cNvGrpSpPr/>
                <p:nvPr/>
              </p:nvGrpSpPr>
              <p:grpSpPr>
                <a:xfrm>
                  <a:off x="580207" y="3861048"/>
                  <a:ext cx="252037" cy="504056"/>
                  <a:chOff x="128687" y="3861048"/>
                  <a:chExt cx="504056" cy="504056"/>
                </a:xfrm>
              </p:grpSpPr>
              <p:sp>
                <p:nvSpPr>
                  <p:cNvPr id="43" name="角丸四角形 42"/>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4" name="フローチャート : 結合子 43"/>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6" name="グループ化 25"/>
                <p:cNvGrpSpPr/>
                <p:nvPr/>
              </p:nvGrpSpPr>
              <p:grpSpPr>
                <a:xfrm>
                  <a:off x="136712" y="3481636"/>
                  <a:ext cx="4083733" cy="1224855"/>
                  <a:chOff x="128687" y="3487440"/>
                  <a:chExt cx="4083733" cy="1224855"/>
                </a:xfrm>
              </p:grpSpPr>
              <p:grpSp>
                <p:nvGrpSpPr>
                  <p:cNvPr id="27" name="グループ化 26"/>
                  <p:cNvGrpSpPr/>
                  <p:nvPr/>
                </p:nvGrpSpPr>
                <p:grpSpPr>
                  <a:xfrm>
                    <a:off x="128687" y="3861048"/>
                    <a:ext cx="378038" cy="504056"/>
                    <a:chOff x="128687" y="3861048"/>
                    <a:chExt cx="504056" cy="504056"/>
                  </a:xfrm>
                </p:grpSpPr>
                <p:sp>
                  <p:nvSpPr>
                    <p:cNvPr id="41" name="角丸四角形 40"/>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フローチャート : 結合子 41"/>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2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202" y="3584141"/>
                    <a:ext cx="798487" cy="7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156878">
                    <a:off x="990692" y="3591495"/>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017" y="3691857"/>
                    <a:ext cx="1020438" cy="102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156878">
                    <a:off x="1548348" y="3487440"/>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16516">
                    <a:off x="1924037" y="3591494"/>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50264">
                    <a:off x="2375488" y="3836495"/>
                    <a:ext cx="812416" cy="81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グループ化 33"/>
                  <p:cNvGrpSpPr/>
                  <p:nvPr/>
                </p:nvGrpSpPr>
                <p:grpSpPr>
                  <a:xfrm>
                    <a:off x="3435090" y="3950046"/>
                    <a:ext cx="311163" cy="504056"/>
                    <a:chOff x="128687" y="3861048"/>
                    <a:chExt cx="504056" cy="504056"/>
                  </a:xfrm>
                </p:grpSpPr>
                <p:sp>
                  <p:nvSpPr>
                    <p:cNvPr id="39" name="角丸四角形 38"/>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フローチャート : 結合子 39"/>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3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03098">
                    <a:off x="2754372" y="3788604"/>
                    <a:ext cx="798487" cy="7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グループ化 35"/>
                  <p:cNvGrpSpPr/>
                  <p:nvPr/>
                </p:nvGrpSpPr>
                <p:grpSpPr>
                  <a:xfrm>
                    <a:off x="3820883" y="3950046"/>
                    <a:ext cx="391537" cy="504056"/>
                    <a:chOff x="128687" y="3861048"/>
                    <a:chExt cx="504056" cy="504056"/>
                  </a:xfrm>
                </p:grpSpPr>
                <p:sp>
                  <p:nvSpPr>
                    <p:cNvPr id="37" name="角丸四角形 36"/>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 name="フローチャート : 結合子 37"/>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grpSp>
        <p:grpSp>
          <p:nvGrpSpPr>
            <p:cNvPr id="10" name="グループ化 9"/>
            <p:cNvGrpSpPr/>
            <p:nvPr/>
          </p:nvGrpSpPr>
          <p:grpSpPr>
            <a:xfrm>
              <a:off x="740354" y="5301505"/>
              <a:ext cx="2907973" cy="1682739"/>
              <a:chOff x="1526595" y="5415854"/>
              <a:chExt cx="2634425" cy="1682739"/>
            </a:xfrm>
          </p:grpSpPr>
          <p:pic>
            <p:nvPicPr>
              <p:cNvPr id="19" name="Picture 2" descr="http://2.bp.blogspot.com/-HckTOhdrUvA/U2LuUMrZptI/AAAAAAAAfnc/94muGekc5QI/s800/kekkan_kess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6595" y="5415854"/>
                <a:ext cx="2634425" cy="16827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15936">
                <a:off x="2751948" y="5960308"/>
                <a:ext cx="508856" cy="5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454263">
                <a:off x="2468503" y="5671038"/>
                <a:ext cx="515558" cy="51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45878">
                <a:off x="2734926" y="5456487"/>
                <a:ext cx="812416" cy="81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グループ化 10"/>
            <p:cNvGrpSpPr/>
            <p:nvPr/>
          </p:nvGrpSpPr>
          <p:grpSpPr>
            <a:xfrm>
              <a:off x="2706665" y="4797468"/>
              <a:ext cx="941662" cy="753243"/>
              <a:chOff x="3616509" y="5204770"/>
              <a:chExt cx="941662" cy="753243"/>
            </a:xfrm>
          </p:grpSpPr>
          <p:pic>
            <p:nvPicPr>
              <p:cNvPr id="16"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006207">
                <a:off x="3616509" y="5212840"/>
                <a:ext cx="559671" cy="55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03098">
                <a:off x="4032321" y="5204770"/>
                <a:ext cx="525850" cy="5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145878">
                <a:off x="3820672" y="5324051"/>
                <a:ext cx="633962" cy="6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下矢印 11"/>
            <p:cNvSpPr/>
            <p:nvPr/>
          </p:nvSpPr>
          <p:spPr>
            <a:xfrm>
              <a:off x="2061055" y="798840"/>
              <a:ext cx="266573"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下矢印 12"/>
            <p:cNvSpPr/>
            <p:nvPr/>
          </p:nvSpPr>
          <p:spPr>
            <a:xfrm>
              <a:off x="2079297" y="1864770"/>
              <a:ext cx="270135"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下矢印 13"/>
            <p:cNvSpPr/>
            <p:nvPr/>
          </p:nvSpPr>
          <p:spPr>
            <a:xfrm>
              <a:off x="2109245" y="2935226"/>
              <a:ext cx="266573" cy="27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下矢印 14"/>
            <p:cNvSpPr/>
            <p:nvPr/>
          </p:nvSpPr>
          <p:spPr>
            <a:xfrm>
              <a:off x="2071381" y="4882827"/>
              <a:ext cx="304437" cy="3509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Tree>
    <p:custDataLst>
      <p:tags r:id="rId1"/>
    </p:custDataLst>
    <p:extLst>
      <p:ext uri="{BB962C8B-B14F-4D97-AF65-F5344CB8AC3E}">
        <p14:creationId xmlns:p14="http://schemas.microsoft.com/office/powerpoint/2010/main" val="247609029"/>
      </p:ext>
    </p:extLst>
  </p:cSld>
  <p:clrMapOvr>
    <a:masterClrMapping/>
  </p:clrMapOvr>
  <mc:AlternateContent xmlns:mc="http://schemas.openxmlformats.org/markup-compatibility/2006" xmlns:p14="http://schemas.microsoft.com/office/powerpoint/2010/main">
    <mc:Choice Requires="p14">
      <p:transition spd="slow" p14:dur="2000" advTm="1295"/>
    </mc:Choice>
    <mc:Fallback xmlns="">
      <p:transition spd="slow" advTm="1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77550" y="332656"/>
            <a:ext cx="7277196" cy="994370"/>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B050"/>
                </a:solidFill>
                <a:effectLst/>
                <a:uLnTx/>
                <a:uFillTx/>
                <a:latin typeface="HGS創英角ﾎﾟｯﾌﾟ体" panose="040B0A00000000000000" pitchFamily="50" charset="-128"/>
                <a:ea typeface="HGS創英角ﾎﾟｯﾌﾟ体" panose="040B0A00000000000000" pitchFamily="50" charset="-128"/>
                <a:cs typeface="+mn-cs"/>
              </a:rPr>
              <a:t>どのくらい多いの？</a:t>
            </a:r>
          </a:p>
        </p:txBody>
      </p:sp>
      <p:sp>
        <p:nvSpPr>
          <p:cNvPr id="4" name="円/楕円 3"/>
          <p:cNvSpPr/>
          <p:nvPr/>
        </p:nvSpPr>
        <p:spPr>
          <a:xfrm>
            <a:off x="4968044" y="3307192"/>
            <a:ext cx="1368152" cy="12961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一生では４９％</a:t>
            </a:r>
          </a:p>
        </p:txBody>
      </p:sp>
      <p:sp>
        <p:nvSpPr>
          <p:cNvPr id="6" name="円/楕円 5"/>
          <p:cNvSpPr/>
          <p:nvPr/>
        </p:nvSpPr>
        <p:spPr>
          <a:xfrm>
            <a:off x="899592" y="3284984"/>
            <a:ext cx="1368152" cy="1296144"/>
          </a:xfrm>
          <a:prstGeom prst="ellipse">
            <a:avLst/>
          </a:prstGeom>
          <a:solidFill>
            <a:srgbClr val="456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一生では６２％</a:t>
            </a:r>
          </a:p>
        </p:txBody>
      </p:sp>
      <p:sp>
        <p:nvSpPr>
          <p:cNvPr id="2" name="テキスト ボックス 1"/>
          <p:cNvSpPr txBox="1"/>
          <p:nvPr/>
        </p:nvSpPr>
        <p:spPr>
          <a:xfrm>
            <a:off x="899592" y="5003080"/>
            <a:ext cx="15121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男性</a:t>
            </a:r>
          </a:p>
        </p:txBody>
      </p:sp>
      <p:sp>
        <p:nvSpPr>
          <p:cNvPr id="7" name="テキスト ボックス 6"/>
          <p:cNvSpPr txBox="1"/>
          <p:nvPr/>
        </p:nvSpPr>
        <p:spPr>
          <a:xfrm>
            <a:off x="4968044" y="4988172"/>
            <a:ext cx="14401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女性</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6339594"/>
            <a:ext cx="3979726" cy="253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84076" y="1805218"/>
            <a:ext cx="79245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日本人の２人に１人が、がんになります</a:t>
            </a:r>
            <a:endParaRPr kumimoji="1" lang="en-US" altLang="ja-JP" sz="3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26" name="Picture 2" descr="http://3.bp.blogspot.com/-6G5saHtb-rY/UbVvDWXZvPI/AAAAAAAAUm8/CNfIv1FtJUw/s800/stand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468" y="2614683"/>
            <a:ext cx="1645112" cy="3340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wknMQI_Z4-U/UbVvCOW0LYI/AAAAAAAAUmY/hsKlcuycuN4/s800/stand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4" y="2736578"/>
            <a:ext cx="1525035" cy="309628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524328" y="6312228"/>
            <a:ext cx="12241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780428225"/>
      </p:ext>
    </p:extLst>
  </p:cSld>
  <p:clrMapOvr>
    <a:masterClrMapping/>
  </p:clrMapOvr>
  <mc:AlternateContent xmlns:mc="http://schemas.openxmlformats.org/markup-compatibility/2006" xmlns:p14="http://schemas.microsoft.com/office/powerpoint/2010/main">
    <mc:Choice Requires="p14">
      <p:transition spd="slow" p14:dur="2000" advTm="1239"/>
    </mc:Choice>
    <mc:Fallback xmlns="">
      <p:transition spd="slow" advTm="123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827584" y="188620"/>
            <a:ext cx="7632848" cy="864116"/>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B050"/>
                </a:solidFill>
                <a:effectLst/>
                <a:uLnTx/>
                <a:uFillTx/>
                <a:latin typeface="HGS創英角ﾎﾟｯﾌﾟ体" panose="040B0A00000000000000" pitchFamily="50" charset="-128"/>
                <a:ea typeface="HGS創英角ﾎﾟｯﾌﾟ体" panose="040B0A00000000000000" pitchFamily="50" charset="-128"/>
                <a:cs typeface="+mn-cs"/>
              </a:rPr>
              <a:t>どのくらい多いの？</a:t>
            </a:r>
          </a:p>
        </p:txBody>
      </p:sp>
      <p:sp>
        <p:nvSpPr>
          <p:cNvPr id="3" name="テキスト ボックス 2"/>
          <p:cNvSpPr txBox="1"/>
          <p:nvPr/>
        </p:nvSpPr>
        <p:spPr>
          <a:xfrm>
            <a:off x="5364088" y="6011926"/>
            <a:ext cx="349188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出典：厚生労働省　がん登録（</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内閣府　交通安全白書（</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三重の統計情報（</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p>
        </p:txBody>
      </p:sp>
      <p:pic>
        <p:nvPicPr>
          <p:cNvPr id="4" name="図 3"/>
          <p:cNvPicPr>
            <a:picLocks noChangeAspect="1"/>
          </p:cNvPicPr>
          <p:nvPr/>
        </p:nvPicPr>
        <p:blipFill>
          <a:blip r:embed="rId4"/>
          <a:stretch>
            <a:fillRect/>
          </a:stretch>
        </p:blipFill>
        <p:spPr>
          <a:xfrm>
            <a:off x="781852" y="1135795"/>
            <a:ext cx="7724311" cy="4890770"/>
          </a:xfrm>
          <a:prstGeom prst="rect">
            <a:avLst/>
          </a:prstGeom>
        </p:spPr>
      </p:pic>
      <p:sp>
        <p:nvSpPr>
          <p:cNvPr id="19" name="爆発 2 18"/>
          <p:cNvSpPr/>
          <p:nvPr/>
        </p:nvSpPr>
        <p:spPr>
          <a:xfrm>
            <a:off x="1475656" y="2132856"/>
            <a:ext cx="3600400" cy="2016224"/>
          </a:xfrm>
          <a:prstGeom prst="irregularSeal2">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交通事故でけがをするひとより</a:t>
            </a:r>
            <a:endParaRPr kumimoji="1" lang="en-US" altLang="ja-JP" sz="20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多い！</a:t>
            </a:r>
          </a:p>
        </p:txBody>
      </p:sp>
    </p:spTree>
    <p:custDataLst>
      <p:tags r:id="rId1"/>
    </p:custDataLst>
    <p:extLst>
      <p:ext uri="{BB962C8B-B14F-4D97-AF65-F5344CB8AC3E}">
        <p14:creationId xmlns:p14="http://schemas.microsoft.com/office/powerpoint/2010/main" val="3796995998"/>
      </p:ext>
    </p:extLst>
  </p:cSld>
  <p:clrMapOvr>
    <a:masterClrMapping/>
  </p:clrMapOvr>
  <mc:AlternateContent xmlns:mc="http://schemas.openxmlformats.org/markup-compatibility/2006" xmlns:p14="http://schemas.microsoft.com/office/powerpoint/2010/main">
    <mc:Choice Requires="p14">
      <p:transition spd="slow" p14:dur="2000" advTm="4102"/>
    </mc:Choice>
    <mc:Fallback xmlns="">
      <p:transition spd="slow" advTm="410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無料の日本地図イラスト素材 赤（影つ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476" y="3870901"/>
            <a:ext cx="2828365" cy="2514102"/>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827584" y="188620"/>
            <a:ext cx="7632848" cy="864116"/>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B050"/>
                </a:solidFill>
                <a:effectLst/>
                <a:uLnTx/>
                <a:uFillTx/>
                <a:latin typeface="HGS創英角ﾎﾟｯﾌﾟ体" panose="040B0A00000000000000" pitchFamily="50" charset="-128"/>
                <a:ea typeface="HGS創英角ﾎﾟｯﾌﾟ体" panose="040B0A00000000000000" pitchFamily="50" charset="-128"/>
                <a:cs typeface="+mn-cs"/>
              </a:rPr>
              <a:t>どのくらい多いの？</a:t>
            </a:r>
          </a:p>
        </p:txBody>
      </p:sp>
      <p:sp>
        <p:nvSpPr>
          <p:cNvPr id="3" name="テキスト ボックス 2"/>
          <p:cNvSpPr txBox="1"/>
          <p:nvPr/>
        </p:nvSpPr>
        <p:spPr>
          <a:xfrm>
            <a:off x="5635961" y="6329334"/>
            <a:ext cx="3491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出典：厚生労働省　</a:t>
            </a:r>
            <a:r>
              <a:rPr kumimoji="1" lang="zh-TW" altLang="en-US" sz="1200" b="0" i="0" u="none" strike="noStrike" kern="1200" cap="none" spc="0" normalizeH="0" baseline="0" noProof="0" dirty="0">
                <a:ln>
                  <a:noFill/>
                </a:ln>
                <a:solidFill>
                  <a:prstClr val="black"/>
                </a:solidFill>
                <a:effectLst/>
                <a:uLnTx/>
                <a:uFillTx/>
                <a:latin typeface="Calibri"/>
                <a:cs typeface="+mn-cs"/>
              </a:rPr>
              <a:t>人口動態統計</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endParaRPr kumimoji="1" lang="en-US" altLang="zh-TW" sz="1200" b="0" i="0" u="none" strike="noStrike" kern="1200" cap="none" spc="0" normalizeH="0" baseline="0" noProof="0" dirty="0">
              <a:ln>
                <a:noFill/>
              </a:ln>
              <a:solidFill>
                <a:prstClr val="black"/>
              </a:solidFill>
              <a:effectLst/>
              <a:uLnTx/>
              <a:uFillTx/>
              <a:latin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内閣府　　交通安全白書（</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p>
        </p:txBody>
      </p:sp>
      <p:sp>
        <p:nvSpPr>
          <p:cNvPr id="2" name="正方形/長方形 1"/>
          <p:cNvSpPr/>
          <p:nvPr/>
        </p:nvSpPr>
        <p:spPr>
          <a:xfrm>
            <a:off x="683568" y="5356751"/>
            <a:ext cx="618996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がんで亡くなる方は多い（日本の死因の第</a:t>
            </a:r>
            <a:r>
              <a:rPr kumimoji="1" lang="en-US" altLang="ja-JP" sz="18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位）ですが、治る人も多くいます</a:t>
            </a:r>
          </a:p>
        </p:txBody>
      </p:sp>
      <p:pic>
        <p:nvPicPr>
          <p:cNvPr id="4" name="図 3"/>
          <p:cNvPicPr>
            <a:picLocks noChangeAspect="1"/>
          </p:cNvPicPr>
          <p:nvPr/>
        </p:nvPicPr>
        <p:blipFill>
          <a:blip r:embed="rId5"/>
          <a:stretch>
            <a:fillRect/>
          </a:stretch>
        </p:blipFill>
        <p:spPr>
          <a:xfrm>
            <a:off x="1317265" y="1114767"/>
            <a:ext cx="4922567" cy="4241984"/>
          </a:xfrm>
          <a:prstGeom prst="rect">
            <a:avLst/>
          </a:prstGeom>
        </p:spPr>
      </p:pic>
      <p:sp>
        <p:nvSpPr>
          <p:cNvPr id="6" name="テキスト ボックス 5"/>
          <p:cNvSpPr txBox="1"/>
          <p:nvPr/>
        </p:nvSpPr>
        <p:spPr>
          <a:xfrm>
            <a:off x="2267744" y="4766890"/>
            <a:ext cx="1872208" cy="247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けがをした人　がんになった人</a:t>
            </a:r>
          </a:p>
        </p:txBody>
      </p:sp>
      <p:sp>
        <p:nvSpPr>
          <p:cNvPr id="10" name="テキスト ボックス 9"/>
          <p:cNvSpPr txBox="1"/>
          <p:nvPr/>
        </p:nvSpPr>
        <p:spPr>
          <a:xfrm>
            <a:off x="4697834" y="4766890"/>
            <a:ext cx="9083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なくなった人</a:t>
            </a:r>
          </a:p>
        </p:txBody>
      </p:sp>
    </p:spTree>
    <p:custDataLst>
      <p:tags r:id="rId1"/>
    </p:custDataLst>
    <p:extLst>
      <p:ext uri="{BB962C8B-B14F-4D97-AF65-F5344CB8AC3E}">
        <p14:creationId xmlns:p14="http://schemas.microsoft.com/office/powerpoint/2010/main" val="2077294058"/>
      </p:ext>
    </p:extLst>
  </p:cSld>
  <p:clrMapOvr>
    <a:masterClrMapping/>
  </p:clrMapOvr>
  <mc:AlternateContent xmlns:mc="http://schemas.openxmlformats.org/markup-compatibility/2006" xmlns:p14="http://schemas.microsoft.com/office/powerpoint/2010/main">
    <mc:Choice Requires="p14">
      <p:transition spd="slow" p14:dur="2000" advTm="4102"/>
    </mc:Choice>
    <mc:Fallback xmlns="">
      <p:transition spd="slow" advTm="410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453336"/>
            <a:ext cx="3295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図表 1"/>
          <p:cNvGraphicFramePr/>
          <p:nvPr/>
        </p:nvGraphicFramePr>
        <p:xfrm>
          <a:off x="197774" y="1052735"/>
          <a:ext cx="8838722" cy="2225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角丸四角形 2"/>
          <p:cNvSpPr/>
          <p:nvPr/>
        </p:nvSpPr>
        <p:spPr>
          <a:xfrm>
            <a:off x="890830" y="404664"/>
            <a:ext cx="7416824"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いつから気をつけたらいいの？</a:t>
            </a:r>
          </a:p>
        </p:txBody>
      </p:sp>
      <p:pic>
        <p:nvPicPr>
          <p:cNvPr id="4" name="Picture 2" descr="http://4.bp.blogspot.com/-7F5Pf0WF8TU/Uj_3BRbifII/AAAAAAAAYGo/yrac0Gl3HEA/s800/suit_man_smil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7824" y="3171844"/>
            <a:ext cx="1008112" cy="13202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2.bp.blogspot.com/-lkoFMPPKLsw/UaKluyJ018I/AAAAAAAAT6Y/QpAxQYdBbwc/s800/ojisan_laug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8024" y="3153683"/>
            <a:ext cx="1240633" cy="1356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KYB2pDwBvKU/USstXgLWV-I/AAAAAAAAOJE/1cHVJlDc3P4/s1600/ojiisan03_smi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8264" y="3190006"/>
            <a:ext cx="1179404" cy="1356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4.bp.blogspot.com/-2dGCdgefAmc/USstWBkYHaI/AAAAAAAAOI8/5VMN7MJVKO0/s1600/obaasan03_smil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79568" y="4820687"/>
            <a:ext cx="1148100" cy="1361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bAlU20oPbIw/VCIklhsK6QI/AAAAAAAAmqg/Lb6ANtbzlAg/s800/woman09.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7824" y="5013176"/>
            <a:ext cx="1048494" cy="10484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1.bp.blogspot.com/-Rf9_4NidA6E/VCIi87j6oLI/AAAAAAAAmhs/JPDgktU6GYg/s800/girl1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2749" y="4975361"/>
            <a:ext cx="1052116" cy="1052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3.bp.blogspot.com/-cpDKehTx16g/VCIizx57wmI/AAAAAAAAmfk/HAmzli4REk8/s800/boy04.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4035" y="3276355"/>
            <a:ext cx="1169541" cy="11475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1.bp.blogspot.com/-APSSEFHlIVo/UWvSwUyEh8I/AAAAAAAAQcs/bhPuYLv6oXE/s1600/obasan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85507" y="4913555"/>
            <a:ext cx="954645" cy="129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117400"/>
      </p:ext>
    </p:extLst>
  </p:cSld>
  <p:clrMapOvr>
    <a:masterClrMapping/>
  </p:clrMapOvr>
  <mc:AlternateContent xmlns:mc="http://schemas.openxmlformats.org/markup-compatibility/2006" xmlns:p14="http://schemas.microsoft.com/office/powerpoint/2010/main">
    <mc:Choice Requires="p14">
      <p:transition spd="slow" p14:dur="2000" advTm="1252"/>
    </mc:Choice>
    <mc:Fallback xmlns="">
      <p:transition spd="slow" advTm="12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9989" y="404664"/>
            <a:ext cx="8158506"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がんになりにくくなるためには？</a:t>
            </a:r>
          </a:p>
        </p:txBody>
      </p:sp>
      <p:sp>
        <p:nvSpPr>
          <p:cNvPr id="4" name="角丸四角形吹き出し 3"/>
          <p:cNvSpPr/>
          <p:nvPr/>
        </p:nvSpPr>
        <p:spPr>
          <a:xfrm>
            <a:off x="467544" y="1412776"/>
            <a:ext cx="8136904" cy="1152128"/>
          </a:xfrm>
          <a:prstGeom prst="wedgeRoundRectCallout">
            <a:avLst>
              <a:gd name="adj1" fmla="val -15013"/>
              <a:gd name="adj2" fmla="val 851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みなさんは、大人になって「がん」になりにくくなるために、どんなことをしたらよいと考えますか？</a:t>
            </a:r>
          </a:p>
        </p:txBody>
      </p:sp>
      <p:sp>
        <p:nvSpPr>
          <p:cNvPr id="5" name="角丸四角形吹き出し 4"/>
          <p:cNvSpPr/>
          <p:nvPr/>
        </p:nvSpPr>
        <p:spPr>
          <a:xfrm>
            <a:off x="1691680" y="5805264"/>
            <a:ext cx="6480720" cy="792088"/>
          </a:xfrm>
          <a:prstGeom prst="wedgeRoundRectCallout">
            <a:avLst>
              <a:gd name="adj1" fmla="val -13181"/>
              <a:gd name="adj2" fmla="val -7537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「がん」をふせぐ方法はないのでしょうか？</a:t>
            </a:r>
          </a:p>
        </p:txBody>
      </p:sp>
      <p:sp>
        <p:nvSpPr>
          <p:cNvPr id="6" name="円形吹き出し 5"/>
          <p:cNvSpPr/>
          <p:nvPr/>
        </p:nvSpPr>
        <p:spPr>
          <a:xfrm>
            <a:off x="7380311" y="3284984"/>
            <a:ext cx="1440161" cy="1800200"/>
          </a:xfrm>
          <a:prstGeom prst="wedgeEllipseCallout">
            <a:avLst>
              <a:gd name="adj1" fmla="val -75256"/>
              <a:gd name="adj2" fmla="val -1459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円形吹き出し 6"/>
          <p:cNvSpPr/>
          <p:nvPr/>
        </p:nvSpPr>
        <p:spPr>
          <a:xfrm>
            <a:off x="497463" y="3717032"/>
            <a:ext cx="1728193" cy="1616529"/>
          </a:xfrm>
          <a:prstGeom prst="wedgeEllipseCallout">
            <a:avLst>
              <a:gd name="adj1" fmla="val 90279"/>
              <a:gd name="adj2" fmla="val -345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050" name="Picture 2" descr="http://4.bp.blogspot.com/-5z3Hrgeh_0E/U00KFJ4NcqI/AAAAAAAAfN4/Hj80LS_SDp0/s800/gakusy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586" y="2812603"/>
            <a:ext cx="2611311" cy="274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5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5658" y="1056009"/>
            <a:ext cx="587855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　　　運動していると</a:t>
            </a:r>
            <a:endParaRPr kumimoji="1" lang="en-US" altLang="ja-JP"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　　　がんになりにくくなる？</a:t>
            </a:r>
            <a:endParaRPr kumimoji="1" lang="en-US" altLang="ja-JP"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endParaRPr>
          </a:p>
        </p:txBody>
      </p:sp>
      <p:pic>
        <p:nvPicPr>
          <p:cNvPr id="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07129"/>
            <a:ext cx="2157198" cy="208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3.bp.blogspot.com/-8eFqADT4Mas/UW4WJdlcDLI/AAAAAAAAQrI/ZKbtbNxURyc/s1600/jungle_jim_ki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573495"/>
            <a:ext cx="3344835" cy="408728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3.bp.blogspot.com/-e5cMybumPyg/UTbWtVQ0FVI/AAAAAAAAOjM/POCNYLdhV2E/s1600/dodgeb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339614"/>
            <a:ext cx="4292476" cy="25550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1542303"/>
      </p:ext>
    </p:extLst>
  </p:cSld>
  <p:clrMapOvr>
    <a:masterClrMapping/>
  </p:clrMapOvr>
  <mc:AlternateContent xmlns:mc="http://schemas.openxmlformats.org/markup-compatibility/2006" xmlns:p14="http://schemas.microsoft.com/office/powerpoint/2010/main">
    <mc:Choice Requires="p14">
      <p:transition spd="slow" p14:dur="2000" advTm="4683"/>
    </mc:Choice>
    <mc:Fallback xmlns="">
      <p:transition spd="slow" advTm="4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wipe(down)">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ipe(down)">
                                      <p:cBhvr>
                                        <p:cTn id="1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8|1.9"/>
</p:tagLst>
</file>

<file path=ppt/tags/tag3.xml><?xml version="1.0" encoding="utf-8"?>
<p:tagLst xmlns:a="http://schemas.openxmlformats.org/drawingml/2006/main" xmlns:r="http://schemas.openxmlformats.org/officeDocument/2006/relationships" xmlns:p="http://schemas.openxmlformats.org/presentationml/2006/main">
  <p:tag name="TIMING" val="|0.8|1.9"/>
</p:tagLst>
</file>

<file path=ppt/tags/tag4.xml><?xml version="1.0" encoding="utf-8"?>
<p:tagLst xmlns:a="http://schemas.openxmlformats.org/drawingml/2006/main" xmlns:r="http://schemas.openxmlformats.org/officeDocument/2006/relationships" xmlns:p="http://schemas.openxmlformats.org/presentationml/2006/main">
  <p:tag name="TIMING" val="|1.2|0.9|1.2"/>
</p:tagLst>
</file>

<file path=ppt/tags/tag5.xml><?xml version="1.0" encoding="utf-8"?>
<p:tagLst xmlns:a="http://schemas.openxmlformats.org/drawingml/2006/main" xmlns:r="http://schemas.openxmlformats.org/officeDocument/2006/relationships" xmlns:p="http://schemas.openxmlformats.org/presentationml/2006/main">
  <p:tag name="TIMING" val="|0.7|0.8"/>
</p:tagLst>
</file>

<file path=ppt/tags/tag6.xml><?xml version="1.0" encoding="utf-8"?>
<p:tagLst xmlns:a="http://schemas.openxmlformats.org/drawingml/2006/main" xmlns:r="http://schemas.openxmlformats.org/officeDocument/2006/relationships" xmlns:p="http://schemas.openxmlformats.org/presentationml/2006/main">
  <p:tag name="TIMING" val="|0.6|0.6|0.7|1"/>
</p:tagLst>
</file>

<file path=ppt/tags/tag7.xml><?xml version="1.0" encoding="utf-8"?>
<p:tagLst xmlns:a="http://schemas.openxmlformats.org/drawingml/2006/main" xmlns:r="http://schemas.openxmlformats.org/officeDocument/2006/relationships" xmlns:p="http://schemas.openxmlformats.org/presentationml/2006/main">
  <p:tag name="TIMING" val="|0.8|0.8|0.6|0.6|0.5|0.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2660</Words>
  <PresentationFormat>画面に合わせる (4:3)</PresentationFormat>
  <Paragraphs>219</Paragraphs>
  <Slides>20</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HGP創英角ﾎﾟｯﾌﾟ体</vt:lpstr>
      <vt:lpstr>HGS創英角ﾎﾟｯﾌﾟ体</vt:lpstr>
      <vt:lpstr>HG丸ｺﾞｼｯｸM-PRO</vt:lpstr>
      <vt:lpstr>HG創英角ﾎﾟｯﾌﾟ体</vt:lpstr>
      <vt:lpstr>ＭＳ Ｐゴシック</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