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9"/>
  </p:notesMasterIdLst>
  <p:handoutMasterIdLst>
    <p:handoutMasterId r:id="rId30"/>
  </p:handoutMasterIdLst>
  <p:sldIdLst>
    <p:sldId id="271" r:id="rId5"/>
    <p:sldId id="278" r:id="rId6"/>
    <p:sldId id="274" r:id="rId7"/>
    <p:sldId id="305" r:id="rId8"/>
    <p:sldId id="263" r:id="rId9"/>
    <p:sldId id="272" r:id="rId10"/>
    <p:sldId id="286" r:id="rId11"/>
    <p:sldId id="307" r:id="rId12"/>
    <p:sldId id="291" r:id="rId13"/>
    <p:sldId id="314" r:id="rId14"/>
    <p:sldId id="281" r:id="rId15"/>
    <p:sldId id="269" r:id="rId16"/>
    <p:sldId id="289" r:id="rId17"/>
    <p:sldId id="277" r:id="rId18"/>
    <p:sldId id="292" r:id="rId19"/>
    <p:sldId id="296" r:id="rId20"/>
    <p:sldId id="297" r:id="rId21"/>
    <p:sldId id="298" r:id="rId22"/>
    <p:sldId id="299" r:id="rId23"/>
    <p:sldId id="309" r:id="rId24"/>
    <p:sldId id="306" r:id="rId25"/>
    <p:sldId id="311" r:id="rId26"/>
    <p:sldId id="301" r:id="rId27"/>
    <p:sldId id="312" r:id="rId28"/>
  </p:sldIdLst>
  <p:sldSz cx="9144000" cy="6858000" type="screen4x3"/>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EC84B3"/>
    <a:srgbClr val="F4B6D2"/>
    <a:srgbClr val="FAF472"/>
    <a:srgbClr val="D632A7"/>
    <a:srgbClr val="CC0000"/>
    <a:srgbClr val="4BD0FF"/>
    <a:srgbClr val="81DEFF"/>
    <a:srgbClr val="BEF707"/>
    <a:srgbClr val="A42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76603" autoAdjust="0"/>
  </p:normalViewPr>
  <p:slideViewPr>
    <p:cSldViewPr>
      <p:cViewPr varScale="1">
        <p:scale>
          <a:sx n="57" d="100"/>
          <a:sy n="57" d="100"/>
        </p:scale>
        <p:origin x="1776"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8E0DA-393C-4722-BFE8-21AFD6852DFA}" type="doc">
      <dgm:prSet loTypeId="urn:microsoft.com/office/officeart/2005/8/layout/arrow2" loCatId="process" qsTypeId="urn:microsoft.com/office/officeart/2005/8/quickstyle/simple1" qsCatId="simple" csTypeId="urn:microsoft.com/office/officeart/2005/8/colors/accent1_2" csCatId="accent1" phldr="1"/>
      <dgm:spPr/>
    </dgm:pt>
    <dgm:pt modelId="{64DA35B4-1605-4786-9C98-5E43A3C2BE89}">
      <dgm:prSet phldrT="[テキスト]"/>
      <dgm:spPr/>
      <dgm:t>
        <a:bodyPr/>
        <a:lstStyle/>
        <a:p>
          <a:r>
            <a:rPr kumimoji="1" lang="en-US" altLang="ja-JP" dirty="0" smtClean="0"/>
            <a:t>10</a:t>
          </a:r>
          <a:r>
            <a:rPr kumimoji="1" lang="ja-JP" altLang="en-US" dirty="0" smtClean="0"/>
            <a:t>才</a:t>
          </a:r>
          <a:endParaRPr kumimoji="1" lang="ja-JP" altLang="en-US" dirty="0"/>
        </a:p>
      </dgm:t>
    </dgm:pt>
    <dgm:pt modelId="{CF685801-DA63-4D39-B3CF-BDB151D7CB44}" type="parTrans" cxnId="{C5083C67-227B-4EA6-A088-3A5FF9D97C35}">
      <dgm:prSet/>
      <dgm:spPr/>
      <dgm:t>
        <a:bodyPr/>
        <a:lstStyle/>
        <a:p>
          <a:endParaRPr kumimoji="1" lang="ja-JP" altLang="en-US"/>
        </a:p>
      </dgm:t>
    </dgm:pt>
    <dgm:pt modelId="{F62CDE6F-E4C1-42F5-B60F-01F1D2CD1EF5}" type="sibTrans" cxnId="{C5083C67-227B-4EA6-A088-3A5FF9D97C35}">
      <dgm:prSet/>
      <dgm:spPr/>
      <dgm:t>
        <a:bodyPr/>
        <a:lstStyle/>
        <a:p>
          <a:endParaRPr kumimoji="1" lang="ja-JP" altLang="en-US"/>
        </a:p>
      </dgm:t>
    </dgm:pt>
    <dgm:pt modelId="{50886585-31A4-40FD-A23C-021C4BDC1F5D}">
      <dgm:prSet phldrT="[テキスト]"/>
      <dgm:spPr/>
      <dgm:t>
        <a:bodyPr/>
        <a:lstStyle/>
        <a:p>
          <a:r>
            <a:rPr kumimoji="1" lang="en-US" altLang="ja-JP" dirty="0" smtClean="0"/>
            <a:t>50</a:t>
          </a:r>
          <a:r>
            <a:rPr kumimoji="1" lang="ja-JP" altLang="en-US" dirty="0" smtClean="0"/>
            <a:t>才</a:t>
          </a:r>
          <a:endParaRPr kumimoji="1" lang="ja-JP" altLang="en-US" dirty="0"/>
        </a:p>
      </dgm:t>
    </dgm:pt>
    <dgm:pt modelId="{309F884E-128C-4934-9BA1-45EB4C72A18C}" type="parTrans" cxnId="{5E40CCC0-A032-4D30-97F0-6F5E0CB4A1BA}">
      <dgm:prSet/>
      <dgm:spPr/>
      <dgm:t>
        <a:bodyPr/>
        <a:lstStyle/>
        <a:p>
          <a:endParaRPr kumimoji="1" lang="ja-JP" altLang="en-US"/>
        </a:p>
      </dgm:t>
    </dgm:pt>
    <dgm:pt modelId="{3D6CFA87-BDEC-46B5-B0B6-EA33EAE02B23}" type="sibTrans" cxnId="{5E40CCC0-A032-4D30-97F0-6F5E0CB4A1BA}">
      <dgm:prSet/>
      <dgm:spPr/>
      <dgm:t>
        <a:bodyPr/>
        <a:lstStyle/>
        <a:p>
          <a:endParaRPr kumimoji="1" lang="ja-JP" altLang="en-US"/>
        </a:p>
      </dgm:t>
    </dgm:pt>
    <dgm:pt modelId="{29D8C72A-49F3-4BF4-8148-365394DB0B71}">
      <dgm:prSet phldrT="[テキスト]"/>
      <dgm:spPr/>
      <dgm:t>
        <a:bodyPr/>
        <a:lstStyle/>
        <a:p>
          <a:r>
            <a:rPr kumimoji="1" lang="en-US" altLang="ja-JP" dirty="0" smtClean="0"/>
            <a:t>80</a:t>
          </a:r>
          <a:r>
            <a:rPr kumimoji="1" lang="ja-JP" altLang="en-US" dirty="0" smtClean="0"/>
            <a:t>才</a:t>
          </a:r>
          <a:endParaRPr kumimoji="1" lang="ja-JP" altLang="en-US" dirty="0"/>
        </a:p>
      </dgm:t>
    </dgm:pt>
    <dgm:pt modelId="{345CDF4F-B5AD-4586-B0C9-BCF359790C0D}" type="parTrans" cxnId="{AABBC084-E038-4B96-B21C-3D286C1C7062}">
      <dgm:prSet/>
      <dgm:spPr/>
      <dgm:t>
        <a:bodyPr/>
        <a:lstStyle/>
        <a:p>
          <a:endParaRPr kumimoji="1" lang="ja-JP" altLang="en-US"/>
        </a:p>
      </dgm:t>
    </dgm:pt>
    <dgm:pt modelId="{C3337366-FE5D-41BC-A512-BCE5B7041C00}" type="sibTrans" cxnId="{AABBC084-E038-4B96-B21C-3D286C1C7062}">
      <dgm:prSet/>
      <dgm:spPr/>
      <dgm:t>
        <a:bodyPr/>
        <a:lstStyle/>
        <a:p>
          <a:endParaRPr kumimoji="1" lang="ja-JP" altLang="en-US"/>
        </a:p>
      </dgm:t>
    </dgm:pt>
    <dgm:pt modelId="{AFFE285D-D914-4879-AF11-62F18C3666DA}" type="pres">
      <dgm:prSet presAssocID="{6728E0DA-393C-4722-BFE8-21AFD6852DFA}" presName="arrowDiagram" presStyleCnt="0">
        <dgm:presLayoutVars>
          <dgm:chMax val="5"/>
          <dgm:dir/>
          <dgm:resizeHandles val="exact"/>
        </dgm:presLayoutVars>
      </dgm:prSet>
      <dgm:spPr/>
    </dgm:pt>
    <dgm:pt modelId="{58409E92-5463-4EDD-AF11-EBA7D66FCD51}" type="pres">
      <dgm:prSet presAssocID="{6728E0DA-393C-4722-BFE8-21AFD6852DFA}" presName="arrow" presStyleLbl="bgShp" presStyleIdx="0" presStyleCnt="1" custScaleX="245137" custLinFactNeighborX="-1655" custLinFactNeighborY="8560"/>
      <dgm:spPr>
        <a:solidFill>
          <a:srgbClr val="FF0000"/>
        </a:solidFill>
        <a:ln w="19050">
          <a:solidFill>
            <a:srgbClr val="FF0000"/>
          </a:solidFill>
        </a:ln>
        <a:effectLst>
          <a:glow rad="1905000">
            <a:schemeClr val="accent1">
              <a:alpha val="0"/>
            </a:schemeClr>
          </a:glow>
        </a:effectLst>
      </dgm:spPr>
    </dgm:pt>
    <dgm:pt modelId="{3435ABFC-0CFC-47B8-A0E0-69B5B7AB674E}" type="pres">
      <dgm:prSet presAssocID="{6728E0DA-393C-4722-BFE8-21AFD6852DFA}" presName="arrowDiagram3" presStyleCnt="0"/>
      <dgm:spPr/>
    </dgm:pt>
    <dgm:pt modelId="{C5DA6FDE-8D38-4F15-8C17-A973CCB9D8F4}" type="pres">
      <dgm:prSet presAssocID="{64DA35B4-1605-4786-9C98-5E43A3C2BE89}" presName="bullet3a" presStyleLbl="node1" presStyleIdx="0" presStyleCnt="3" custLinFactX="-1300000" custLinFactY="100000" custLinFactNeighborX="-1318488" custLinFactNeighborY="185567"/>
      <dgm:spPr/>
    </dgm:pt>
    <dgm:pt modelId="{D478C000-C70B-46BB-8857-242ABB11EB1A}" type="pres">
      <dgm:prSet presAssocID="{64DA35B4-1605-4786-9C98-5E43A3C2BE89}" presName="textBox3a" presStyleLbl="revTx" presStyleIdx="0" presStyleCnt="3" custLinFactX="-145706" custLinFactNeighborX="-200000" custLinFactNeighborY="-22077">
        <dgm:presLayoutVars>
          <dgm:bulletEnabled val="1"/>
        </dgm:presLayoutVars>
      </dgm:prSet>
      <dgm:spPr/>
      <dgm:t>
        <a:bodyPr/>
        <a:lstStyle/>
        <a:p>
          <a:endParaRPr kumimoji="1" lang="ja-JP" altLang="en-US"/>
        </a:p>
      </dgm:t>
    </dgm:pt>
    <dgm:pt modelId="{D487D9E3-8FFF-44EA-B77E-BCDC4F4DAF5B}" type="pres">
      <dgm:prSet presAssocID="{50886585-31A4-40FD-A23C-021C4BDC1F5D}" presName="bullet3b" presStyleLbl="node1" presStyleIdx="1" presStyleCnt="3" custLinFactX="100000" custLinFactNeighborX="105320" custLinFactNeighborY="-83034"/>
      <dgm:spPr/>
    </dgm:pt>
    <dgm:pt modelId="{17AF9A0D-DDEB-45A9-95B7-636A09F755E7}" type="pres">
      <dgm:prSet presAssocID="{50886585-31A4-40FD-A23C-021C4BDC1F5D}" presName="textBox3b" presStyleLbl="revTx" presStyleIdx="1" presStyleCnt="3" custScaleX="131410" custScaleY="67154" custLinFactNeighborX="0" custLinFactNeighborY="13511">
        <dgm:presLayoutVars>
          <dgm:bulletEnabled val="1"/>
        </dgm:presLayoutVars>
      </dgm:prSet>
      <dgm:spPr/>
      <dgm:t>
        <a:bodyPr/>
        <a:lstStyle/>
        <a:p>
          <a:endParaRPr kumimoji="1" lang="ja-JP" altLang="en-US"/>
        </a:p>
      </dgm:t>
    </dgm:pt>
    <dgm:pt modelId="{6120277E-9E19-450F-B601-B475F762DBCE}" type="pres">
      <dgm:prSet presAssocID="{29D8C72A-49F3-4BF4-8148-365394DB0B71}" presName="bullet3c" presStyleLbl="node1" presStyleIdx="2" presStyleCnt="3" custLinFactX="593466" custLinFactNeighborX="600000" custLinFactNeighborY="-25462"/>
      <dgm:spPr/>
    </dgm:pt>
    <dgm:pt modelId="{0AD60305-B564-4089-BF0D-6050B1AD232B}" type="pres">
      <dgm:prSet presAssocID="{29D8C72A-49F3-4BF4-8148-365394DB0B71}" presName="textBox3c" presStyleLbl="revTx" presStyleIdx="2" presStyleCnt="3" custFlipVert="0" custScaleX="135415" custScaleY="43136" custLinFactX="100000" custLinFactNeighborX="195992" custLinFactNeighborY="16149">
        <dgm:presLayoutVars>
          <dgm:bulletEnabled val="1"/>
        </dgm:presLayoutVars>
      </dgm:prSet>
      <dgm:spPr/>
      <dgm:t>
        <a:bodyPr/>
        <a:lstStyle/>
        <a:p>
          <a:endParaRPr kumimoji="1" lang="ja-JP" altLang="en-US"/>
        </a:p>
      </dgm:t>
    </dgm:pt>
  </dgm:ptLst>
  <dgm:cxnLst>
    <dgm:cxn modelId="{ACD875BD-35DE-45B4-A476-35D65CE17B73}" type="presOf" srcId="{50886585-31A4-40FD-A23C-021C4BDC1F5D}" destId="{17AF9A0D-DDEB-45A9-95B7-636A09F755E7}" srcOrd="0" destOrd="0" presId="urn:microsoft.com/office/officeart/2005/8/layout/arrow2"/>
    <dgm:cxn modelId="{8305E8FB-CFB4-419F-BF0E-A0436BF30FC8}" type="presOf" srcId="{64DA35B4-1605-4786-9C98-5E43A3C2BE89}" destId="{D478C000-C70B-46BB-8857-242ABB11EB1A}" srcOrd="0" destOrd="0" presId="urn:microsoft.com/office/officeart/2005/8/layout/arrow2"/>
    <dgm:cxn modelId="{E81E77CE-D38F-4EFA-96E0-092728A87CFB}" type="presOf" srcId="{29D8C72A-49F3-4BF4-8148-365394DB0B71}" destId="{0AD60305-B564-4089-BF0D-6050B1AD232B}" srcOrd="0" destOrd="0" presId="urn:microsoft.com/office/officeart/2005/8/layout/arrow2"/>
    <dgm:cxn modelId="{5E40CCC0-A032-4D30-97F0-6F5E0CB4A1BA}" srcId="{6728E0DA-393C-4722-BFE8-21AFD6852DFA}" destId="{50886585-31A4-40FD-A23C-021C4BDC1F5D}" srcOrd="1" destOrd="0" parTransId="{309F884E-128C-4934-9BA1-45EB4C72A18C}" sibTransId="{3D6CFA87-BDEC-46B5-B0B6-EA33EAE02B23}"/>
    <dgm:cxn modelId="{98A8E0F4-5146-44A8-801F-0E70EC83582C}" type="presOf" srcId="{6728E0DA-393C-4722-BFE8-21AFD6852DFA}" destId="{AFFE285D-D914-4879-AF11-62F18C3666DA}" srcOrd="0" destOrd="0" presId="urn:microsoft.com/office/officeart/2005/8/layout/arrow2"/>
    <dgm:cxn modelId="{AABBC084-E038-4B96-B21C-3D286C1C7062}" srcId="{6728E0DA-393C-4722-BFE8-21AFD6852DFA}" destId="{29D8C72A-49F3-4BF4-8148-365394DB0B71}" srcOrd="2" destOrd="0" parTransId="{345CDF4F-B5AD-4586-B0C9-BCF359790C0D}" sibTransId="{C3337366-FE5D-41BC-A512-BCE5B7041C00}"/>
    <dgm:cxn modelId="{C5083C67-227B-4EA6-A088-3A5FF9D97C35}" srcId="{6728E0DA-393C-4722-BFE8-21AFD6852DFA}" destId="{64DA35B4-1605-4786-9C98-5E43A3C2BE89}" srcOrd="0" destOrd="0" parTransId="{CF685801-DA63-4D39-B3CF-BDB151D7CB44}" sibTransId="{F62CDE6F-E4C1-42F5-B60F-01F1D2CD1EF5}"/>
    <dgm:cxn modelId="{9A6E3432-ACF0-4BE8-A4E5-F70CDF321E3C}" type="presParOf" srcId="{AFFE285D-D914-4879-AF11-62F18C3666DA}" destId="{58409E92-5463-4EDD-AF11-EBA7D66FCD51}" srcOrd="0" destOrd="0" presId="urn:microsoft.com/office/officeart/2005/8/layout/arrow2"/>
    <dgm:cxn modelId="{373A747C-41F8-4A48-8CFA-7C66CD9B3A27}" type="presParOf" srcId="{AFFE285D-D914-4879-AF11-62F18C3666DA}" destId="{3435ABFC-0CFC-47B8-A0E0-69B5B7AB674E}" srcOrd="1" destOrd="0" presId="urn:microsoft.com/office/officeart/2005/8/layout/arrow2"/>
    <dgm:cxn modelId="{670BB3D3-1080-4B87-9C3B-C1AA778CA613}" type="presParOf" srcId="{3435ABFC-0CFC-47B8-A0E0-69B5B7AB674E}" destId="{C5DA6FDE-8D38-4F15-8C17-A973CCB9D8F4}" srcOrd="0" destOrd="0" presId="urn:microsoft.com/office/officeart/2005/8/layout/arrow2"/>
    <dgm:cxn modelId="{CCA234E1-1D2A-4156-8EAD-8E910E4C7639}" type="presParOf" srcId="{3435ABFC-0CFC-47B8-A0E0-69B5B7AB674E}" destId="{D478C000-C70B-46BB-8857-242ABB11EB1A}" srcOrd="1" destOrd="0" presId="urn:microsoft.com/office/officeart/2005/8/layout/arrow2"/>
    <dgm:cxn modelId="{A67A8A2D-CF59-4481-9B35-3213BB579760}" type="presParOf" srcId="{3435ABFC-0CFC-47B8-A0E0-69B5B7AB674E}" destId="{D487D9E3-8FFF-44EA-B77E-BCDC4F4DAF5B}" srcOrd="2" destOrd="0" presId="urn:microsoft.com/office/officeart/2005/8/layout/arrow2"/>
    <dgm:cxn modelId="{1706E40B-D0CE-4EB3-ACF9-182101135E8A}" type="presParOf" srcId="{3435ABFC-0CFC-47B8-A0E0-69B5B7AB674E}" destId="{17AF9A0D-DDEB-45A9-95B7-636A09F755E7}" srcOrd="3" destOrd="0" presId="urn:microsoft.com/office/officeart/2005/8/layout/arrow2"/>
    <dgm:cxn modelId="{6D63564D-3C75-4589-9C78-6CF21D9CC2BE}" type="presParOf" srcId="{3435ABFC-0CFC-47B8-A0E0-69B5B7AB674E}" destId="{6120277E-9E19-450F-B601-B475F762DBCE}" srcOrd="4" destOrd="0" presId="urn:microsoft.com/office/officeart/2005/8/layout/arrow2"/>
    <dgm:cxn modelId="{52F764F6-B634-4439-9735-AC4FBB7752A3}" type="presParOf" srcId="{3435ABFC-0CFC-47B8-A0E0-69B5B7AB674E}" destId="{0AD60305-B564-4089-BF0D-6050B1AD232B}"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09E92-5463-4EDD-AF11-EBA7D66FCD51}">
      <dsp:nvSpPr>
        <dsp:cNvPr id="0" name=""/>
        <dsp:cNvSpPr/>
      </dsp:nvSpPr>
      <dsp:spPr>
        <a:xfrm>
          <a:off x="0" y="0"/>
          <a:ext cx="8727775" cy="2225229"/>
        </a:xfrm>
        <a:prstGeom prst="swooshArrow">
          <a:avLst>
            <a:gd name="adj1" fmla="val 25000"/>
            <a:gd name="adj2" fmla="val 25000"/>
          </a:avLst>
        </a:prstGeom>
        <a:solidFill>
          <a:srgbClr val="FF0000"/>
        </a:solidFill>
        <a:ln w="19050">
          <a:solidFill>
            <a:srgbClr val="FF0000"/>
          </a:solidFill>
        </a:ln>
        <a:effectLst>
          <a:glow rad="1905000">
            <a:schemeClr val="accent1">
              <a:alpha val="0"/>
            </a:schemeClr>
          </a:glow>
        </a:effectLst>
      </dsp:spPr>
      <dsp:style>
        <a:lnRef idx="0">
          <a:scrgbClr r="0" g="0" b="0"/>
        </a:lnRef>
        <a:fillRef idx="1">
          <a:scrgbClr r="0" g="0" b="0"/>
        </a:fillRef>
        <a:effectRef idx="0">
          <a:scrgbClr r="0" g="0" b="0"/>
        </a:effectRef>
        <a:fontRef idx="minor"/>
      </dsp:style>
    </dsp:sp>
    <dsp:sp modelId="{C5DA6FDE-8D38-4F15-8C17-A973CCB9D8F4}">
      <dsp:nvSpPr>
        <dsp:cNvPr id="0" name=""/>
        <dsp:cNvSpPr/>
      </dsp:nvSpPr>
      <dsp:spPr>
        <a:xfrm>
          <a:off x="667422" y="1800201"/>
          <a:ext cx="92569" cy="925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78C000-C70B-46BB-8857-242ABB11EB1A}">
      <dsp:nvSpPr>
        <dsp:cNvPr id="0" name=""/>
        <dsp:cNvSpPr/>
      </dsp:nvSpPr>
      <dsp:spPr>
        <a:xfrm>
          <a:off x="269771" y="1440162"/>
          <a:ext cx="829565" cy="64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051" tIns="0" rIns="0" bIns="0" numCol="1" spcCol="1270" anchor="t" anchorCtr="0">
          <a:noAutofit/>
        </a:bodyPr>
        <a:lstStyle/>
        <a:p>
          <a:pPr lvl="0" algn="l" defTabSz="1333500">
            <a:lnSpc>
              <a:spcPct val="90000"/>
            </a:lnSpc>
            <a:spcBef>
              <a:spcPct val="0"/>
            </a:spcBef>
            <a:spcAft>
              <a:spcPct val="35000"/>
            </a:spcAft>
          </a:pPr>
          <a:r>
            <a:rPr kumimoji="1" lang="en-US" altLang="ja-JP" sz="3000" kern="1200" dirty="0" smtClean="0"/>
            <a:t>10</a:t>
          </a:r>
          <a:r>
            <a:rPr kumimoji="1" lang="ja-JP" altLang="en-US" sz="3000" kern="1200" dirty="0" smtClean="0"/>
            <a:t>才</a:t>
          </a:r>
          <a:endParaRPr kumimoji="1" lang="ja-JP" altLang="en-US" sz="3000" kern="1200" dirty="0"/>
        </a:p>
      </dsp:txBody>
      <dsp:txXfrm>
        <a:off x="269771" y="1440162"/>
        <a:ext cx="829565" cy="643091"/>
      </dsp:txXfrm>
    </dsp:sp>
    <dsp:sp modelId="{D487D9E3-8FFF-44EA-B77E-BCDC4F4DAF5B}">
      <dsp:nvSpPr>
        <dsp:cNvPr id="0" name=""/>
        <dsp:cNvSpPr/>
      </dsp:nvSpPr>
      <dsp:spPr>
        <a:xfrm>
          <a:off x="4252025" y="792089"/>
          <a:ext cx="167337" cy="1673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F9A0D-DDEB-45A9-95B7-636A09F755E7}">
      <dsp:nvSpPr>
        <dsp:cNvPr id="0" name=""/>
        <dsp:cNvSpPr/>
      </dsp:nvSpPr>
      <dsp:spPr>
        <a:xfrm>
          <a:off x="3857919" y="1377062"/>
          <a:ext cx="1122882" cy="81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669" tIns="0" rIns="0" bIns="0" numCol="1" spcCol="1270" anchor="t" anchorCtr="0">
          <a:noAutofit/>
        </a:bodyPr>
        <a:lstStyle/>
        <a:p>
          <a:pPr lvl="0" algn="l" defTabSz="1333500">
            <a:lnSpc>
              <a:spcPct val="90000"/>
            </a:lnSpc>
            <a:spcBef>
              <a:spcPct val="0"/>
            </a:spcBef>
            <a:spcAft>
              <a:spcPct val="35000"/>
            </a:spcAft>
          </a:pPr>
          <a:r>
            <a:rPr kumimoji="1" lang="en-US" altLang="ja-JP" sz="3000" kern="1200" dirty="0" smtClean="0"/>
            <a:t>50</a:t>
          </a:r>
          <a:r>
            <a:rPr kumimoji="1" lang="ja-JP" altLang="en-US" sz="3000" kern="1200" dirty="0" smtClean="0"/>
            <a:t>才</a:t>
          </a:r>
          <a:endParaRPr kumimoji="1" lang="ja-JP" altLang="en-US" sz="3000" kern="1200" dirty="0"/>
        </a:p>
      </dsp:txBody>
      <dsp:txXfrm>
        <a:off x="3857919" y="1377062"/>
        <a:ext cx="1122882" cy="812915"/>
      </dsp:txXfrm>
    </dsp:sp>
    <dsp:sp modelId="{6120277E-9E19-450F-B601-B475F762DBCE}">
      <dsp:nvSpPr>
        <dsp:cNvPr id="0" name=""/>
        <dsp:cNvSpPr/>
      </dsp:nvSpPr>
      <dsp:spPr>
        <a:xfrm>
          <a:off x="7653074" y="504057"/>
          <a:ext cx="231423" cy="2314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60305-B564-4089-BF0D-6050B1AD232B}">
      <dsp:nvSpPr>
        <dsp:cNvPr id="0" name=""/>
        <dsp:cNvSpPr/>
      </dsp:nvSpPr>
      <dsp:spPr>
        <a:xfrm>
          <a:off x="7384728" y="1368155"/>
          <a:ext cx="1157104" cy="667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7" tIns="0" rIns="0" bIns="0" numCol="1" spcCol="1270" anchor="t" anchorCtr="0">
          <a:noAutofit/>
        </a:bodyPr>
        <a:lstStyle/>
        <a:p>
          <a:pPr lvl="0" algn="l" defTabSz="1333500">
            <a:lnSpc>
              <a:spcPct val="90000"/>
            </a:lnSpc>
            <a:spcBef>
              <a:spcPct val="0"/>
            </a:spcBef>
            <a:spcAft>
              <a:spcPct val="35000"/>
            </a:spcAft>
          </a:pPr>
          <a:r>
            <a:rPr kumimoji="1" lang="en-US" altLang="ja-JP" sz="3000" kern="1200" dirty="0" smtClean="0"/>
            <a:t>80</a:t>
          </a:r>
          <a:r>
            <a:rPr kumimoji="1" lang="ja-JP" altLang="en-US" sz="3000" kern="1200" dirty="0" smtClean="0"/>
            <a:t>才</a:t>
          </a:r>
          <a:endParaRPr kumimoji="1" lang="ja-JP" altLang="en-US" sz="3000" kern="1200" dirty="0"/>
        </a:p>
      </dsp:txBody>
      <dsp:txXfrm>
        <a:off x="7384728" y="1368155"/>
        <a:ext cx="1157104" cy="66711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4276255" cy="337059"/>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7733" y="1"/>
            <a:ext cx="4276254" cy="337059"/>
          </a:xfrm>
          <a:prstGeom prst="rect">
            <a:avLst/>
          </a:prstGeom>
        </p:spPr>
        <p:txBody>
          <a:bodyPr vert="horz" lIns="91434" tIns="45717" rIns="91434" bIns="45717" rtlCol="0"/>
          <a:lstStyle>
            <a:lvl1pPr algn="r">
              <a:defRPr sz="1200"/>
            </a:lvl1pPr>
          </a:lstStyle>
          <a:p>
            <a:fld id="{F6C6F3BD-3A62-42DD-91D1-D6596C73D413}" type="datetimeFigureOut">
              <a:rPr kumimoji="1" lang="ja-JP" altLang="en-US" smtClean="0"/>
              <a:t>2020/12/24</a:t>
            </a:fld>
            <a:endParaRPr kumimoji="1" lang="ja-JP" altLang="en-US"/>
          </a:p>
        </p:txBody>
      </p:sp>
      <p:sp>
        <p:nvSpPr>
          <p:cNvPr id="4" name="フッター プレースホルダー 3"/>
          <p:cNvSpPr>
            <a:spLocks noGrp="1"/>
          </p:cNvSpPr>
          <p:nvPr>
            <p:ph type="ftr" sz="quarter" idx="2"/>
          </p:nvPr>
        </p:nvSpPr>
        <p:spPr>
          <a:xfrm>
            <a:off x="2" y="6397620"/>
            <a:ext cx="4276255" cy="337059"/>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7733" y="6397620"/>
            <a:ext cx="4276254" cy="337059"/>
          </a:xfrm>
          <a:prstGeom prst="rect">
            <a:avLst/>
          </a:prstGeom>
        </p:spPr>
        <p:txBody>
          <a:bodyPr vert="horz" lIns="91434" tIns="45717" rIns="91434" bIns="45717" rtlCol="0" anchor="b"/>
          <a:lstStyle>
            <a:lvl1pPr algn="r">
              <a:defRPr sz="1200"/>
            </a:lvl1pPr>
          </a:lstStyle>
          <a:p>
            <a:fld id="{66708894-E4A6-4ACD-BAE3-A7678599A2A7}" type="slidenum">
              <a:rPr kumimoji="1" lang="ja-JP" altLang="en-US" smtClean="0"/>
              <a:t>‹#›</a:t>
            </a:fld>
            <a:endParaRPr kumimoji="1" lang="ja-JP" altLang="en-US"/>
          </a:p>
        </p:txBody>
      </p:sp>
    </p:spTree>
    <p:extLst>
      <p:ext uri="{BB962C8B-B14F-4D97-AF65-F5344CB8AC3E}">
        <p14:creationId xmlns:p14="http://schemas.microsoft.com/office/powerpoint/2010/main" val="1713163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75403" cy="336788"/>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30" y="0"/>
            <a:ext cx="4275403" cy="336788"/>
          </a:xfrm>
          <a:prstGeom prst="rect">
            <a:avLst/>
          </a:prstGeom>
        </p:spPr>
        <p:txBody>
          <a:bodyPr vert="horz" lIns="90638" tIns="45318" rIns="90638" bIns="45318" rtlCol="0"/>
          <a:lstStyle>
            <a:lvl1pPr algn="r">
              <a:defRPr sz="1200"/>
            </a:lvl1pPr>
          </a:lstStyle>
          <a:p>
            <a:fld id="{079643BB-8207-4252-8ED8-1F74A40C4C9C}" type="datetimeFigureOut">
              <a:rPr kumimoji="1" lang="ja-JP" altLang="en-US" smtClean="0"/>
              <a:pPr/>
              <a:t>2020/12/24</a:t>
            </a:fld>
            <a:endParaRPr kumimoji="1" lang="ja-JP" altLang="en-US"/>
          </a:p>
        </p:txBody>
      </p:sp>
      <p:sp>
        <p:nvSpPr>
          <p:cNvPr id="4" name="スライド イメージ プレースホルダー 3"/>
          <p:cNvSpPr>
            <a:spLocks noGrp="1" noRot="1" noChangeAspect="1"/>
          </p:cNvSpPr>
          <p:nvPr>
            <p:ph type="sldImg" idx="2"/>
          </p:nvPr>
        </p:nvSpPr>
        <p:spPr>
          <a:xfrm>
            <a:off x="3249613" y="506413"/>
            <a:ext cx="3367087" cy="2524125"/>
          </a:xfrm>
          <a:prstGeom prst="rect">
            <a:avLst/>
          </a:prstGeom>
          <a:noFill/>
          <a:ln w="12700">
            <a:solidFill>
              <a:prstClr val="black"/>
            </a:solidFill>
          </a:ln>
        </p:spPr>
        <p:txBody>
          <a:bodyPr vert="horz" lIns="90638" tIns="45318" rIns="90638" bIns="45318" rtlCol="0" anchor="ctr"/>
          <a:lstStyle/>
          <a:p>
            <a:endParaRPr lang="ja-JP" altLang="en-US"/>
          </a:p>
        </p:txBody>
      </p:sp>
      <p:sp>
        <p:nvSpPr>
          <p:cNvPr id="5" name="ノート プレースホルダー 4"/>
          <p:cNvSpPr>
            <a:spLocks noGrp="1"/>
          </p:cNvSpPr>
          <p:nvPr>
            <p:ph type="body" sz="quarter" idx="3"/>
          </p:nvPr>
        </p:nvSpPr>
        <p:spPr>
          <a:xfrm>
            <a:off x="986632" y="3199489"/>
            <a:ext cx="7893050" cy="3031093"/>
          </a:xfrm>
          <a:prstGeom prst="rect">
            <a:avLst/>
          </a:prstGeom>
        </p:spPr>
        <p:txBody>
          <a:bodyPr vert="horz" lIns="90638" tIns="45318" rIns="90638" bIns="4531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6397806"/>
            <a:ext cx="4275403" cy="336788"/>
          </a:xfrm>
          <a:prstGeom prst="rect">
            <a:avLst/>
          </a:prstGeom>
        </p:spPr>
        <p:txBody>
          <a:bodyPr vert="horz" lIns="90638" tIns="45318" rIns="90638" bIns="453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30" y="6397806"/>
            <a:ext cx="4275403" cy="336788"/>
          </a:xfrm>
          <a:prstGeom prst="rect">
            <a:avLst/>
          </a:prstGeom>
        </p:spPr>
        <p:txBody>
          <a:bodyPr vert="horz" lIns="90638" tIns="45318" rIns="90638" bIns="45318" rtlCol="0" anchor="b"/>
          <a:lstStyle>
            <a:lvl1pPr algn="r">
              <a:defRPr sz="1200"/>
            </a:lvl1pPr>
          </a:lstStyle>
          <a:p>
            <a:fld id="{3D6E32F5-D507-46CB-9308-7799FED8D203}" type="slidenum">
              <a:rPr kumimoji="1" lang="ja-JP" altLang="en-US" smtClean="0"/>
              <a:pPr/>
              <a:t>‹#›</a:t>
            </a:fld>
            <a:endParaRPr kumimoji="1" lang="ja-JP" altLang="en-US"/>
          </a:p>
        </p:txBody>
      </p:sp>
    </p:spTree>
    <p:extLst>
      <p:ext uri="{BB962C8B-B14F-4D97-AF65-F5344CB8AC3E}">
        <p14:creationId xmlns:p14="http://schemas.microsoft.com/office/powerpoint/2010/main" val="9250879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aseline="0" dirty="0" smtClean="0">
                <a:solidFill>
                  <a:srgbClr val="FF0000"/>
                </a:solidFill>
              </a:rPr>
              <a:t>この写真は、何だとおもいますか？</a:t>
            </a:r>
            <a:endParaRPr lang="en-US" altLang="ja-JP" baseline="0" dirty="0" smtClean="0">
              <a:solidFill>
                <a:srgbClr val="FF0000"/>
              </a:solidFill>
            </a:endParaRPr>
          </a:p>
          <a:p>
            <a:r>
              <a:rPr lang="ja-JP" altLang="en-US" baseline="0" dirty="0" smtClean="0">
                <a:solidFill>
                  <a:srgbClr val="FF0000"/>
                </a:solidFill>
              </a:rPr>
              <a:t>この写真は、人の体にできたがん細胞を拡大したものです。</a:t>
            </a:r>
            <a:endParaRPr lang="en-US" altLang="ja-JP" baseline="0" dirty="0" smtClean="0">
              <a:solidFill>
                <a:srgbClr val="FF0000"/>
              </a:solidFill>
            </a:endParaRPr>
          </a:p>
          <a:p>
            <a:endParaRPr lang="en-US" altLang="ja-JP" baseline="0" dirty="0" smtClean="0">
              <a:solidFill>
                <a:srgbClr val="FF0000"/>
              </a:solidFill>
            </a:endParaRPr>
          </a:p>
          <a:p>
            <a:r>
              <a:rPr lang="ja-JP" altLang="ja-JP" baseline="0" dirty="0" smtClean="0">
                <a:solidFill>
                  <a:srgbClr val="FF0000"/>
                </a:solidFill>
              </a:rPr>
              <a:t>みなさん</a:t>
            </a:r>
            <a:r>
              <a:rPr lang="ja-JP" altLang="ja-JP" baseline="0" dirty="0">
                <a:solidFill>
                  <a:srgbClr val="FF0000"/>
                </a:solidFill>
              </a:rPr>
              <a:t>は、「がん」と聞くと、どんなイメージを持ちますか？</a:t>
            </a:r>
          </a:p>
          <a:p>
            <a:r>
              <a:rPr lang="ja-JP" altLang="ja-JP" dirty="0"/>
              <a:t>この時間では、２つの</a:t>
            </a:r>
            <a:r>
              <a:rPr lang="ja-JP" altLang="ja-JP" dirty="0" smtClean="0"/>
              <a:t>こと</a:t>
            </a:r>
            <a:r>
              <a:rPr lang="ja-JP" altLang="en-US" dirty="0" smtClean="0"/>
              <a:t>を</a:t>
            </a:r>
            <a:r>
              <a:rPr lang="ja-JP" altLang="ja-JP" dirty="0" smtClean="0"/>
              <a:t>中心に「</a:t>
            </a:r>
            <a:r>
              <a:rPr lang="ja-JP" altLang="ja-JP" dirty="0"/>
              <a:t>がん」という病気について学びます。</a:t>
            </a:r>
          </a:p>
          <a:p>
            <a:r>
              <a:rPr lang="ja-JP" altLang="ja-JP" dirty="0"/>
              <a:t>ひとつは、『「がん」とはどんな病気なのか？』ということと、もうひとつは、『「がん」になるリスクを減らすためにはどんなことに気をつけたらよいか？』ということです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a:t>
            </a:fld>
            <a:endParaRPr kumimoji="1" lang="ja-JP" altLang="en-US"/>
          </a:p>
        </p:txBody>
      </p:sp>
    </p:spTree>
    <p:extLst>
      <p:ext uri="{BB962C8B-B14F-4D97-AF65-F5344CB8AC3E}">
        <p14:creationId xmlns:p14="http://schemas.microsoft.com/office/powerpoint/2010/main" val="185428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たばこが影響するのはがんだけではありません。</a:t>
            </a:r>
            <a:endParaRPr lang="en-US" altLang="ja-JP" dirty="0"/>
          </a:p>
          <a:p>
            <a:r>
              <a:rPr lang="ja-JP" altLang="en-US" dirty="0"/>
              <a:t>これは</a:t>
            </a:r>
            <a:r>
              <a:rPr lang="en-US" altLang="ja-JP" dirty="0"/>
              <a:t>22</a:t>
            </a:r>
            <a:r>
              <a:rPr lang="ja-JP" altLang="en-US" dirty="0"/>
              <a:t>歳から</a:t>
            </a:r>
            <a:r>
              <a:rPr lang="en-US" altLang="ja-JP" dirty="0"/>
              <a:t>40</a:t>
            </a:r>
            <a:r>
              <a:rPr lang="ja-JP" altLang="en-US" dirty="0"/>
              <a:t>歳まで喫煙を続けた場合とそうでない場合を比較したシミュレーション画像です。</a:t>
            </a:r>
            <a:endParaRPr lang="en-US" altLang="ja-JP" dirty="0"/>
          </a:p>
          <a:p>
            <a:r>
              <a:rPr lang="ja-JP" altLang="en-US" dirty="0"/>
              <a:t>喫煙者</a:t>
            </a:r>
            <a:r>
              <a:rPr lang="ja-JP" altLang="en-US"/>
              <a:t>では、</a:t>
            </a:r>
            <a:r>
              <a:rPr lang="ja-JP" altLang="en-US" dirty="0"/>
              <a:t>顔のしわや歯の着色汚れが目立ちます。</a:t>
            </a:r>
          </a:p>
        </p:txBody>
      </p:sp>
      <p:sp>
        <p:nvSpPr>
          <p:cNvPr id="4" name="スライド番号プレースホルダー 3"/>
          <p:cNvSpPr>
            <a:spLocks noGrp="1"/>
          </p:cNvSpPr>
          <p:nvPr>
            <p:ph type="sldNum" sz="quarter" idx="10"/>
          </p:nvPr>
        </p:nvSpPr>
        <p:spPr/>
        <p:txBody>
          <a:bodyPr/>
          <a:lstStyle/>
          <a:p>
            <a:fld id="{3D6E32F5-D507-46CB-9308-7799FED8D203}"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862539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次に</a:t>
            </a:r>
            <a:r>
              <a:rPr lang="ja-JP" altLang="ja-JP" dirty="0" smtClean="0"/>
              <a:t>、食事</a:t>
            </a:r>
            <a:r>
              <a:rPr lang="ja-JP" altLang="ja-JP" dirty="0"/>
              <a:t>について、考えてみましょう。</a:t>
            </a:r>
          </a:p>
          <a:p>
            <a:r>
              <a:rPr lang="ja-JP" altLang="ja-JP" dirty="0"/>
              <a:t>食生活で体に悪いものってなんでしょう？脂肪？肉？塩分？砂糖？</a:t>
            </a:r>
          </a:p>
          <a:p>
            <a:r>
              <a:rPr lang="ja-JP" altLang="ja-JP" dirty="0"/>
              <a:t>実は塩からいものを多くとると、胃がんの危険性を高めることが知られています。</a:t>
            </a:r>
          </a:p>
          <a:p>
            <a:r>
              <a:rPr lang="ja-JP" altLang="ja-JP" dirty="0"/>
              <a:t>塩分は、</a:t>
            </a:r>
            <a:r>
              <a:rPr lang="ja-JP" altLang="en-US" dirty="0"/>
              <a:t>みな</a:t>
            </a:r>
            <a:r>
              <a:rPr lang="ja-JP" altLang="ja-JP" dirty="0"/>
              <a:t>さんなら一日に男性は８グラム、女性は７グラム未満が理想とされています。</a:t>
            </a:r>
          </a:p>
          <a:p>
            <a:r>
              <a:rPr lang="ja-JP" altLang="ja-JP" dirty="0"/>
              <a:t>しょうゆやマヨネーズなど調味料を控えることはいいことですが、調味料を何もかけなくても、料理やお菓子などにすでに塩分が随分使われているものが案外多いものです。</a:t>
            </a:r>
          </a:p>
          <a:p>
            <a:r>
              <a:rPr lang="ja-JP" altLang="ja-JP" dirty="0"/>
              <a:t>例えば、カップラーメン一つ食べたら、１日の半分以上の塩分を取ってしまうことになります。</a:t>
            </a:r>
          </a:p>
          <a:p>
            <a:r>
              <a:rPr lang="ja-JP" altLang="ja-JP" dirty="0"/>
              <a:t>それに対して、食物繊維を含む野菜をたくさん食べると大腸がんの予防になります。</a:t>
            </a:r>
          </a:p>
          <a:p>
            <a:r>
              <a:rPr lang="ja-JP" altLang="ja-JP" dirty="0" smtClean="0"/>
              <a:t>みなさん</a:t>
            </a:r>
            <a:r>
              <a:rPr lang="ja-JP" altLang="en-US" dirty="0" smtClean="0"/>
              <a:t>は</a:t>
            </a:r>
            <a:r>
              <a:rPr lang="en-US" altLang="ja-JP" dirty="0" smtClean="0"/>
              <a:t>1</a:t>
            </a:r>
            <a:r>
              <a:rPr lang="ja-JP" altLang="ja-JP" dirty="0" smtClean="0"/>
              <a:t>日</a:t>
            </a:r>
            <a:r>
              <a:rPr lang="ja-JP" altLang="en-US" dirty="0" smtClean="0"/>
              <a:t>どれくらいの</a:t>
            </a:r>
            <a:r>
              <a:rPr lang="ja-JP" altLang="ja-JP" dirty="0" smtClean="0"/>
              <a:t>野菜</a:t>
            </a:r>
            <a:r>
              <a:rPr lang="ja-JP" altLang="en-US" dirty="0" smtClean="0"/>
              <a:t>を食べればよいか</a:t>
            </a:r>
            <a:r>
              <a:rPr lang="ja-JP" altLang="ja-JP" dirty="0" smtClean="0"/>
              <a:t>知っていますか？</a:t>
            </a:r>
            <a:r>
              <a:rPr lang="ja-JP" altLang="en-US" dirty="0" smtClean="0"/>
              <a:t>野菜は毎日</a:t>
            </a:r>
            <a:r>
              <a:rPr lang="ja-JP" altLang="ja-JP" dirty="0" smtClean="0"/>
              <a:t>３５０グラム食べた</a:t>
            </a:r>
            <a:r>
              <a:rPr lang="ja-JP" altLang="ja-JP" dirty="0"/>
              <a:t>方がよいとされています。毎日、しっかり野菜を食べるようにしましょう</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11</a:t>
            </a:fld>
            <a:endParaRPr kumimoji="1" lang="ja-JP" altLang="en-US"/>
          </a:p>
        </p:txBody>
      </p:sp>
    </p:spTree>
    <p:extLst>
      <p:ext uri="{BB962C8B-B14F-4D97-AF65-F5344CB8AC3E}">
        <p14:creationId xmlns:p14="http://schemas.microsoft.com/office/powerpoint/2010/main" val="2578247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飲酒も</a:t>
            </a:r>
            <a:r>
              <a:rPr lang="ja-JP" altLang="ja-JP" dirty="0" smtClean="0"/>
              <a:t>がん</a:t>
            </a:r>
            <a:r>
              <a:rPr lang="ja-JP" altLang="ja-JP" dirty="0"/>
              <a:t>の</a:t>
            </a:r>
            <a:r>
              <a:rPr lang="ja-JP" altLang="ja-JP" dirty="0" smtClean="0"/>
              <a:t>原因</a:t>
            </a:r>
            <a:r>
              <a:rPr lang="ja-JP" altLang="en-US" dirty="0" smtClean="0"/>
              <a:t>になりま</a:t>
            </a:r>
            <a:r>
              <a:rPr lang="ja-JP" altLang="ja-JP" dirty="0" smtClean="0"/>
              <a:t>す</a:t>
            </a:r>
            <a:r>
              <a:rPr lang="ja-JP" altLang="ja-JP" dirty="0"/>
              <a:t>。</a:t>
            </a:r>
          </a:p>
          <a:p>
            <a:r>
              <a:rPr lang="ja-JP" altLang="ja-JP" dirty="0"/>
              <a:t>お酒</a:t>
            </a:r>
            <a:r>
              <a:rPr lang="ja-JP" altLang="ja-JP" dirty="0" smtClean="0"/>
              <a:t>を大量に飲んでいると</a:t>
            </a:r>
            <a:r>
              <a:rPr lang="ja-JP" altLang="ja-JP" dirty="0"/>
              <a:t>、の</a:t>
            </a:r>
            <a:r>
              <a:rPr lang="ja-JP" altLang="ja-JP" dirty="0" smtClean="0"/>
              <a:t>どや</a:t>
            </a:r>
            <a:r>
              <a:rPr lang="ja-JP" altLang="en-US" dirty="0" smtClean="0"/>
              <a:t>食道、</a:t>
            </a:r>
            <a:r>
              <a:rPr lang="ja-JP" altLang="ja-JP" dirty="0" smtClean="0"/>
              <a:t>大腸</a:t>
            </a:r>
            <a:r>
              <a:rPr lang="ja-JP" altLang="ja-JP" dirty="0"/>
              <a:t>や肝臓のがんになる危険が高くなります。</a:t>
            </a:r>
          </a:p>
          <a:p>
            <a:pPr defTabSz="906445">
              <a:defRPr/>
            </a:pPr>
            <a:r>
              <a:rPr lang="ja-JP" altLang="ja-JP" dirty="0"/>
              <a:t>未成年者の飲酒</a:t>
            </a:r>
            <a:r>
              <a:rPr lang="ja-JP" altLang="ja-JP" dirty="0" smtClean="0"/>
              <a:t>は</a:t>
            </a:r>
            <a:r>
              <a:rPr lang="ja-JP" altLang="en-US" dirty="0" smtClean="0"/>
              <a:t>脳の成長に悪い</a:t>
            </a:r>
            <a:r>
              <a:rPr lang="ja-JP" altLang="ja-JP" dirty="0" smtClean="0"/>
              <a:t>影響を</a:t>
            </a:r>
            <a:r>
              <a:rPr lang="ja-JP" altLang="en-US" dirty="0" smtClean="0"/>
              <a:t>与えますし、</a:t>
            </a:r>
            <a:r>
              <a:rPr lang="ja-JP" altLang="ja-JP" dirty="0" smtClean="0"/>
              <a:t>法律</a:t>
            </a:r>
            <a:r>
              <a:rPr lang="ja-JP" altLang="ja-JP" dirty="0"/>
              <a:t>で禁止されていますが、大人になっても、「がん」</a:t>
            </a:r>
            <a:r>
              <a:rPr lang="ja-JP" altLang="ja-JP" dirty="0" smtClean="0"/>
              <a:t>に</a:t>
            </a:r>
            <a:r>
              <a:rPr lang="ja-JP" altLang="en-US" dirty="0" smtClean="0"/>
              <a:t>なりにくくするため</a:t>
            </a:r>
            <a:r>
              <a:rPr lang="ja-JP" altLang="ja-JP" dirty="0" smtClean="0"/>
              <a:t>に、</a:t>
            </a:r>
            <a:r>
              <a:rPr lang="ja-JP" altLang="ja-JP" dirty="0"/>
              <a:t>「お酒を飲みすぎない」ことが大切です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12</a:t>
            </a:fld>
            <a:endParaRPr kumimoji="1" lang="ja-JP" altLang="en-US"/>
          </a:p>
        </p:txBody>
      </p:sp>
    </p:spTree>
    <p:extLst>
      <p:ext uri="{BB962C8B-B14F-4D97-AF65-F5344CB8AC3E}">
        <p14:creationId xmlns:p14="http://schemas.microsoft.com/office/powerpoint/2010/main" val="3726512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 </a:t>
            </a:r>
            <a:r>
              <a:rPr lang="ja-JP" altLang="ja-JP" dirty="0"/>
              <a:t>み</a:t>
            </a:r>
            <a:r>
              <a:rPr lang="ja-JP" altLang="en-US" dirty="0"/>
              <a:t>なさん</a:t>
            </a:r>
            <a:r>
              <a:rPr lang="ja-JP" altLang="ja-JP" dirty="0"/>
              <a:t>は家に帰ってからどう過ごしていますか？</a:t>
            </a:r>
          </a:p>
          <a:p>
            <a:r>
              <a:rPr lang="en-US" altLang="ja-JP" dirty="0"/>
              <a:t> </a:t>
            </a:r>
            <a:r>
              <a:rPr lang="ja-JP" altLang="ja-JP" dirty="0"/>
              <a:t>毎日の生活</a:t>
            </a:r>
            <a:r>
              <a:rPr lang="ja-JP" altLang="ja-JP" dirty="0" smtClean="0"/>
              <a:t>習慣</a:t>
            </a:r>
            <a:r>
              <a:rPr lang="ja-JP" altLang="en-US" dirty="0" smtClean="0"/>
              <a:t>は</a:t>
            </a:r>
            <a:r>
              <a:rPr lang="ja-JP" altLang="ja-JP" dirty="0" smtClean="0"/>
              <a:t>がん</a:t>
            </a:r>
            <a:r>
              <a:rPr lang="ja-JP" altLang="en-US" dirty="0" smtClean="0"/>
              <a:t>だけでなく</a:t>
            </a:r>
            <a:r>
              <a:rPr lang="ja-JP" altLang="ja-JP" dirty="0" smtClean="0"/>
              <a:t>、</a:t>
            </a:r>
            <a:r>
              <a:rPr lang="ja-JP" altLang="en-US" dirty="0" smtClean="0"/>
              <a:t>いろいろな</a:t>
            </a:r>
            <a:r>
              <a:rPr lang="ja-JP" altLang="ja-JP" dirty="0" smtClean="0"/>
              <a:t>病気と</a:t>
            </a:r>
            <a:r>
              <a:rPr lang="ja-JP" altLang="en-US" dirty="0" smtClean="0"/>
              <a:t>も深い</a:t>
            </a:r>
            <a:r>
              <a:rPr lang="ja-JP" altLang="ja-JP" dirty="0" smtClean="0"/>
              <a:t>関係</a:t>
            </a:r>
            <a:r>
              <a:rPr lang="ja-JP" altLang="ja-JP" dirty="0"/>
              <a:t>があります。</a:t>
            </a:r>
          </a:p>
          <a:p>
            <a:r>
              <a:rPr lang="en-US" altLang="ja-JP" dirty="0"/>
              <a:t> </a:t>
            </a:r>
            <a:r>
              <a:rPr lang="ja-JP" altLang="ja-JP" dirty="0"/>
              <a:t>バランスのとれた食事以外にも、適度な運動をすること、休養・睡眠の調和のとれた生活を続ける</a:t>
            </a:r>
            <a:r>
              <a:rPr lang="ja-JP" altLang="ja-JP" dirty="0" smtClean="0"/>
              <a:t>ことが</a:t>
            </a:r>
            <a:r>
              <a:rPr lang="ja-JP" altLang="en-US" dirty="0" smtClean="0"/>
              <a:t>大切</a:t>
            </a:r>
            <a:r>
              <a:rPr lang="ja-JP" altLang="ja-JP" dirty="0" smtClean="0"/>
              <a:t>です。</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13</a:t>
            </a:fld>
            <a:endParaRPr kumimoji="1" lang="ja-JP" altLang="en-US"/>
          </a:p>
        </p:txBody>
      </p:sp>
    </p:spTree>
    <p:extLst>
      <p:ext uri="{BB962C8B-B14F-4D97-AF65-F5344CB8AC3E}">
        <p14:creationId xmlns:p14="http://schemas.microsoft.com/office/powerpoint/2010/main" val="3398800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睡眠はみなさんの身体を丈夫にするために必要ですが、睡眠不足はがんになりやすくするとも言われています。</a:t>
            </a:r>
          </a:p>
          <a:p>
            <a:r>
              <a:rPr lang="ja-JP" altLang="ja-JP" dirty="0" smtClean="0"/>
              <a:t>早寝</a:t>
            </a:r>
            <a:r>
              <a:rPr lang="ja-JP" altLang="ja-JP" dirty="0"/>
              <a:t>早</a:t>
            </a:r>
            <a:r>
              <a:rPr lang="ja-JP" altLang="ja-JP" dirty="0" smtClean="0"/>
              <a:t>起きの規則正しい</a:t>
            </a:r>
            <a:r>
              <a:rPr lang="ja-JP" altLang="ja-JP" dirty="0"/>
              <a:t>生活で体をしっかり休めましょう</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14</a:t>
            </a:fld>
            <a:endParaRPr kumimoji="1" lang="ja-JP" altLang="en-US"/>
          </a:p>
        </p:txBody>
      </p:sp>
    </p:spTree>
    <p:extLst>
      <p:ext uri="{BB962C8B-B14F-4D97-AF65-F5344CB8AC3E}">
        <p14:creationId xmlns:p14="http://schemas.microsoft.com/office/powerpoint/2010/main" val="2487031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がんを防ぐにはこのようなことが提唱されています</a:t>
            </a:r>
            <a:r>
              <a:rPr lang="ja-JP" altLang="ja-JP" dirty="0" smtClean="0"/>
              <a:t>。</a:t>
            </a:r>
            <a:endParaRPr lang="ja-JP" altLang="ja-JP" dirty="0"/>
          </a:p>
          <a:p>
            <a:pPr defTabSz="906445">
              <a:defRPr/>
            </a:pPr>
            <a:r>
              <a:rPr lang="ja-JP" altLang="ja-JP" dirty="0" smtClean="0"/>
              <a:t>たばこ</a:t>
            </a:r>
            <a:r>
              <a:rPr lang="ja-JP" altLang="ja-JP" dirty="0"/>
              <a:t>を吸わない。煙も避けよう</a:t>
            </a:r>
            <a:r>
              <a:rPr lang="ja-JP" altLang="ja-JP" dirty="0" smtClean="0"/>
              <a:t>。</a:t>
            </a:r>
            <a:endParaRPr lang="en-US" altLang="ja-JP" dirty="0" smtClean="0"/>
          </a:p>
          <a:p>
            <a:pPr defTabSz="906445">
              <a:defRPr/>
            </a:pPr>
            <a:r>
              <a:rPr lang="ja-JP" altLang="en-US" dirty="0" smtClean="0"/>
              <a:t>大人になっても</a:t>
            </a:r>
            <a:r>
              <a:rPr lang="ja-JP" altLang="ja-JP" dirty="0" smtClean="0"/>
              <a:t>お酒はほどほどに。</a:t>
            </a:r>
            <a:endParaRPr lang="ja-JP" altLang="ja-JP" dirty="0"/>
          </a:p>
          <a:p>
            <a:r>
              <a:rPr lang="ja-JP" altLang="ja-JP" dirty="0"/>
              <a:t>野菜をたっぷりとり、塩からいものは控えよう</a:t>
            </a:r>
            <a:r>
              <a:rPr lang="ja-JP" altLang="ja-JP" dirty="0" smtClean="0"/>
              <a:t>。</a:t>
            </a:r>
            <a:endParaRPr lang="en-US" altLang="ja-JP" dirty="0" smtClean="0"/>
          </a:p>
          <a:p>
            <a:pPr defTabSz="906445">
              <a:defRPr/>
            </a:pPr>
            <a:r>
              <a:rPr lang="ja-JP" altLang="ja-JP" dirty="0" smtClean="0"/>
              <a:t>適度な運動を心がけよう。</a:t>
            </a:r>
          </a:p>
          <a:p>
            <a:r>
              <a:rPr lang="ja-JP" altLang="en-US" dirty="0" smtClean="0"/>
              <a:t>感染症の予防・治療をしよう、</a:t>
            </a:r>
            <a:endParaRPr lang="en-US" altLang="ja-JP" dirty="0" smtClean="0"/>
          </a:p>
          <a:p>
            <a:r>
              <a:rPr lang="ja-JP" altLang="en-US" dirty="0" smtClean="0"/>
              <a:t>がん検診を受けよう</a:t>
            </a:r>
            <a:endParaRPr lang="ja-JP" altLang="ja-JP" dirty="0"/>
          </a:p>
          <a:p>
            <a:pPr defTabSz="906376">
              <a:defRPr/>
            </a:pPr>
            <a:endParaRPr kumimoji="1" lang="en-US" altLang="ja-JP" dirty="0" smtClean="0">
              <a:solidFill>
                <a:schemeClr val="tx1"/>
              </a:solidFill>
            </a:endParaRPr>
          </a:p>
        </p:txBody>
      </p:sp>
      <p:sp>
        <p:nvSpPr>
          <p:cNvPr id="4" name="スライド番号プレースホルダー 3"/>
          <p:cNvSpPr>
            <a:spLocks noGrp="1"/>
          </p:cNvSpPr>
          <p:nvPr>
            <p:ph type="sldNum" sz="quarter" idx="10"/>
          </p:nvPr>
        </p:nvSpPr>
        <p:spPr/>
        <p:txBody>
          <a:bodyPr/>
          <a:lstStyle/>
          <a:p>
            <a:fld id="{3D6E32F5-D507-46CB-9308-7799FED8D203}"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2964805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では、望ましい生活習慣なら、がんにはならないのでしょうか？</a:t>
            </a:r>
          </a:p>
          <a:p>
            <a:endParaRPr lang="en-US" altLang="ja-JP" dirty="0" smtClean="0"/>
          </a:p>
          <a:p>
            <a:r>
              <a:rPr lang="ja-JP" altLang="en-US" dirty="0" smtClean="0"/>
              <a:t>がんの原因にはわかっていないものもあり、</a:t>
            </a:r>
            <a:r>
              <a:rPr lang="ja-JP" altLang="ja-JP" dirty="0" smtClean="0"/>
              <a:t>いろいろと気をつけていても、がんになることはあります。</a:t>
            </a:r>
          </a:p>
          <a:p>
            <a:r>
              <a:rPr lang="ja-JP" altLang="en-US" dirty="0" smtClean="0"/>
              <a:t>でも、</a:t>
            </a:r>
            <a:r>
              <a:rPr lang="ja-JP" altLang="ja-JP" dirty="0" smtClean="0"/>
              <a:t>がん</a:t>
            </a:r>
            <a:r>
              <a:rPr lang="ja-JP" altLang="ja-JP" dirty="0"/>
              <a:t>が小さいうちに見つけて、早く治療すれば</a:t>
            </a:r>
            <a:r>
              <a:rPr lang="ja-JP" altLang="ja-JP" dirty="0" smtClean="0"/>
              <a:t>、がん</a:t>
            </a:r>
            <a:r>
              <a:rPr lang="ja-JP" altLang="en-US" dirty="0"/>
              <a:t>を</a:t>
            </a:r>
            <a:r>
              <a:rPr lang="ja-JP" altLang="ja-JP" dirty="0" smtClean="0"/>
              <a:t>治</a:t>
            </a:r>
            <a:r>
              <a:rPr lang="ja-JP" altLang="en-US" dirty="0" smtClean="0"/>
              <a:t>すことができます</a:t>
            </a:r>
            <a:r>
              <a:rPr lang="ja-JP" altLang="ja-JP" dirty="0" smtClean="0"/>
              <a:t>。</a:t>
            </a:r>
            <a:endParaRPr lang="en-US" altLang="ja-JP" dirty="0" smtClean="0"/>
          </a:p>
          <a:p>
            <a:endParaRPr lang="ja-JP" altLang="ja-JP" dirty="0"/>
          </a:p>
          <a:p>
            <a:r>
              <a:rPr lang="ja-JP" altLang="ja-JP" dirty="0" smtClean="0"/>
              <a:t>「</a:t>
            </a:r>
            <a:r>
              <a:rPr lang="ja-JP" altLang="ja-JP" dirty="0"/>
              <a:t>がん」は早いうちは体に症状が出ないことがほとんど</a:t>
            </a:r>
            <a:r>
              <a:rPr lang="ja-JP" altLang="ja-JP" dirty="0" smtClean="0"/>
              <a:t>です</a:t>
            </a:r>
            <a:r>
              <a:rPr lang="ja-JP" altLang="en-US" dirty="0" smtClean="0"/>
              <a:t>が</a:t>
            </a:r>
            <a:r>
              <a:rPr lang="ja-JP" altLang="ja-JP" dirty="0" smtClean="0"/>
              <a:t>、</a:t>
            </a:r>
            <a:r>
              <a:rPr lang="ja-JP" altLang="ja-JP" dirty="0"/>
              <a:t>体に症状がでないうちから見つける方法として「がん検診</a:t>
            </a:r>
            <a:r>
              <a:rPr lang="ja-JP" altLang="ja-JP" dirty="0" smtClean="0"/>
              <a:t>」が</a:t>
            </a:r>
            <a:r>
              <a:rPr lang="ja-JP" altLang="ja-JP" dirty="0"/>
              <a:t>あります</a:t>
            </a:r>
            <a:r>
              <a:rPr lang="ja-JP" altLang="ja-JP" dirty="0" smtClean="0"/>
              <a:t>。</a:t>
            </a:r>
            <a:endParaRPr lang="en-US" altLang="ja-JP" dirty="0" smtClean="0"/>
          </a:p>
          <a:p>
            <a:r>
              <a:rPr lang="ja-JP" altLang="ja-JP" dirty="0" smtClean="0"/>
              <a:t>大人</a:t>
            </a:r>
            <a:r>
              <a:rPr lang="ja-JP" altLang="ja-JP" dirty="0"/>
              <a:t>になったら、みなさんもぜひ、がん検診を</a:t>
            </a:r>
            <a:r>
              <a:rPr lang="ja-JP" altLang="ja-JP" dirty="0" smtClean="0"/>
              <a:t>受けてください。そして</a:t>
            </a:r>
            <a:r>
              <a:rPr lang="ja-JP" altLang="ja-JP" dirty="0"/>
              <a:t>、ぜひおうちの人にも勧めてください。</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16</a:t>
            </a:fld>
            <a:endParaRPr kumimoji="1" lang="ja-JP" altLang="en-US"/>
          </a:p>
        </p:txBody>
      </p:sp>
    </p:spTree>
    <p:extLst>
      <p:ext uri="{BB962C8B-B14F-4D97-AF65-F5344CB8AC3E}">
        <p14:creationId xmlns:p14="http://schemas.microsoft.com/office/powerpoint/2010/main" val="520647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もし</a:t>
            </a:r>
            <a:r>
              <a:rPr lang="ja-JP" altLang="en-US" dirty="0" smtClean="0"/>
              <a:t>も</a:t>
            </a:r>
            <a:r>
              <a:rPr lang="ja-JP" altLang="ja-JP" dirty="0" smtClean="0"/>
              <a:t>がん</a:t>
            </a:r>
            <a:r>
              <a:rPr lang="ja-JP" altLang="ja-JP" dirty="0"/>
              <a:t>になったらどうでしょう</a:t>
            </a:r>
            <a:r>
              <a:rPr lang="ja-JP" altLang="ja-JP" dirty="0" smtClean="0"/>
              <a:t>。</a:t>
            </a:r>
            <a:endParaRPr lang="en-US" altLang="ja-JP" dirty="0" smtClean="0"/>
          </a:p>
          <a:p>
            <a:r>
              <a:rPr lang="ja-JP" altLang="en-US" dirty="0" smtClean="0"/>
              <a:t>がんになった方にでは様々な悩みが出てくることがあります。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17</a:t>
            </a:fld>
            <a:endParaRPr kumimoji="1" lang="ja-JP" altLang="en-US"/>
          </a:p>
        </p:txBody>
      </p:sp>
    </p:spTree>
    <p:extLst>
      <p:ext uri="{BB962C8B-B14F-4D97-AF65-F5344CB8AC3E}">
        <p14:creationId xmlns:p14="http://schemas.microsoft.com/office/powerpoint/2010/main" val="2288442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がんになった方の治療のこと、痛みのこと、経済的なこと、がんになるまえの生活に近付けること、これらのことをそれぞれの分野の専門家が支えてくれます。</a:t>
            </a:r>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18</a:t>
            </a:fld>
            <a:endParaRPr kumimoji="1" lang="ja-JP" altLang="en-US"/>
          </a:p>
        </p:txBody>
      </p:sp>
    </p:spTree>
    <p:extLst>
      <p:ext uri="{BB962C8B-B14F-4D97-AF65-F5344CB8AC3E}">
        <p14:creationId xmlns:p14="http://schemas.microsoft.com/office/powerpoint/2010/main" val="2288442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このような患者さんの様々なつらさをやわらげることを「緩和ケア」と呼んでいます。</a:t>
            </a:r>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19</a:t>
            </a:fld>
            <a:endParaRPr kumimoji="1" lang="ja-JP" altLang="en-US"/>
          </a:p>
        </p:txBody>
      </p:sp>
    </p:spTree>
    <p:extLst>
      <p:ext uri="{BB962C8B-B14F-4D97-AF65-F5344CB8AC3E}">
        <p14:creationId xmlns:p14="http://schemas.microsoft.com/office/powerpoint/2010/main" val="228844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「がん」とはどんな病気なのでしょう？</a:t>
            </a:r>
          </a:p>
          <a:p>
            <a:r>
              <a:rPr lang="ja-JP" altLang="ja-JP" dirty="0"/>
              <a:t>がんというのは体に「がん細胞」がどんどん広がっていってしまう病気で、人間だけでなく多くの生き物がなる病気です。</a:t>
            </a:r>
          </a:p>
          <a:p>
            <a:r>
              <a:rPr lang="ja-JP" altLang="ja-JP" dirty="0"/>
              <a:t>まず「細胞」について説明しましょう。私たちの体は小さな細胞がいっぱい集まってできているのですが、細胞は自分で分裂して増えたり、古くなると新しいもの</a:t>
            </a:r>
            <a:r>
              <a:rPr lang="ja-JP" altLang="ja-JP" dirty="0" smtClean="0"/>
              <a:t>に</a:t>
            </a:r>
            <a:r>
              <a:rPr lang="ja-JP" altLang="en-US" dirty="0" smtClean="0"/>
              <a:t>入れ替わったり</a:t>
            </a:r>
            <a:r>
              <a:rPr lang="ja-JP" altLang="ja-JP" dirty="0" smtClean="0"/>
              <a:t>して</a:t>
            </a:r>
            <a:r>
              <a:rPr lang="ja-JP" altLang="ja-JP" dirty="0"/>
              <a:t>いきます</a:t>
            </a:r>
            <a:r>
              <a:rPr lang="ja-JP" altLang="ja-JP" dirty="0" smtClean="0"/>
              <a:t>。</a:t>
            </a:r>
            <a:endParaRPr lang="en-US" altLang="ja-JP" dirty="0" smtClean="0"/>
          </a:p>
          <a:p>
            <a:endParaRPr lang="en-US" altLang="ja-JP" dirty="0" smtClean="0"/>
          </a:p>
          <a:p>
            <a:r>
              <a:rPr lang="ja-JP" altLang="en-US" dirty="0" smtClean="0"/>
              <a:t>細胞が増える、入れ替わっていくなか</a:t>
            </a:r>
            <a:r>
              <a:rPr lang="ja-JP" altLang="ja-JP" dirty="0" smtClean="0"/>
              <a:t>で、</a:t>
            </a:r>
            <a:r>
              <a:rPr lang="ja-JP" altLang="en-US" dirty="0" smtClean="0"/>
              <a:t>時々間違った情報を持つ細胞ができることがあります。</a:t>
            </a:r>
          </a:p>
          <a:p>
            <a:r>
              <a:rPr lang="ja-JP" altLang="en-US" dirty="0" smtClean="0"/>
              <a:t>普段、みんなの身体の中では、間違った情報を持つ細胞が増えないように排除されています。</a:t>
            </a:r>
            <a:endParaRPr lang="ja-JP" altLang="en-US" dirty="0">
              <a:solidFill>
                <a:prstClr val="black"/>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2</a:t>
            </a:fld>
            <a:endParaRPr kumimoji="1" lang="ja-JP" altLang="en-US"/>
          </a:p>
        </p:txBody>
      </p:sp>
    </p:spTree>
    <p:extLst>
      <p:ext uri="{BB962C8B-B14F-4D97-AF65-F5344CB8AC3E}">
        <p14:creationId xmlns:p14="http://schemas.microsoft.com/office/powerpoint/2010/main" val="282263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では、</a:t>
            </a:r>
            <a:r>
              <a:rPr lang="ja-JP" altLang="ja-JP" dirty="0" smtClean="0"/>
              <a:t>もしも身近な人ががんになったらどうでしょう。想像してみてください。</a:t>
            </a:r>
            <a:endParaRPr lang="en-US" altLang="ja-JP" dirty="0" smtClean="0"/>
          </a:p>
          <a:p>
            <a:r>
              <a:rPr lang="ja-JP" altLang="en-US" dirty="0" smtClean="0"/>
              <a:t>あなたにできることは</a:t>
            </a:r>
            <a:r>
              <a:rPr lang="ja-JP" altLang="ja-JP" dirty="0" smtClean="0"/>
              <a:t>何でしょうか。</a:t>
            </a:r>
            <a:endParaRPr lang="en-US" altLang="ja-JP" dirty="0" smtClean="0"/>
          </a:p>
          <a:p>
            <a:endParaRPr lang="en-US" altLang="ja-JP" dirty="0" smtClean="0"/>
          </a:p>
          <a:p>
            <a:r>
              <a:rPr lang="ja-JP" altLang="en-US" dirty="0" smtClean="0"/>
              <a:t>（何人かに意見を聞いてみる。時間がなければ、</a:t>
            </a:r>
            <a:r>
              <a:rPr lang="en-US" altLang="ja-JP" dirty="0" smtClean="0"/>
              <a:t>10-20</a:t>
            </a:r>
            <a:r>
              <a:rPr lang="ja-JP" altLang="en-US" dirty="0" smtClean="0"/>
              <a:t>秒程度発言せず、みんなが考える時間を設けるだけでも良い。）</a:t>
            </a:r>
            <a:endParaRPr lang="ja-JP"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pPr defTabSz="906445">
              <a:defRPr/>
            </a:pPr>
            <a:fld id="{3D6E32F5-D507-46CB-9308-7799FED8D203}" type="slidenum">
              <a:rPr lang="ja-JP" altLang="en-US">
                <a:solidFill>
                  <a:prstClr val="black"/>
                </a:solidFill>
                <a:latin typeface="Calibri"/>
                <a:ea typeface="ＭＳ Ｐゴシック" panose="020B0600070205080204" pitchFamily="50" charset="-128"/>
              </a:rPr>
              <a:pPr defTabSz="906445">
                <a:defRPr/>
              </a:pPr>
              <a:t>20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5287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治療しながら、がんになる前と同じように生活したり働いたりしている人はたくさんいます。</a:t>
            </a:r>
          </a:p>
          <a:p>
            <a:r>
              <a:rPr kumimoji="1" lang="ja-JP" altLang="en-US" dirty="0" smtClean="0"/>
              <a:t>あなたががんについて正しく知り、がん患者さんが必要としているお手伝いをしてあげると、</a:t>
            </a:r>
          </a:p>
          <a:p>
            <a:r>
              <a:rPr kumimoji="1" lang="ja-JP" altLang="en-US" dirty="0" smtClean="0"/>
              <a:t>がん患者さんはもっと楽に過ごせるようになります。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21</a:t>
            </a:fld>
            <a:endParaRPr kumimoji="1" lang="ja-JP" altLang="en-US"/>
          </a:p>
        </p:txBody>
      </p:sp>
    </p:spTree>
    <p:extLst>
      <p:ext uri="{BB962C8B-B14F-4D97-AF65-F5344CB8AC3E}">
        <p14:creationId xmlns:p14="http://schemas.microsoft.com/office/powerpoint/2010/main" val="9208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445">
              <a:defRPr/>
            </a:pPr>
            <a:r>
              <a:rPr lang="ja-JP" altLang="ja-JP" dirty="0" smtClean="0"/>
              <a:t>患者さん</a:t>
            </a:r>
            <a:r>
              <a:rPr lang="ja-JP" altLang="en-US" dirty="0" smtClean="0"/>
              <a:t>にはさまざまな思いがあります</a:t>
            </a:r>
            <a:r>
              <a:rPr lang="ja-JP" altLang="ja-JP" dirty="0" smtClean="0"/>
              <a:t>。</a:t>
            </a:r>
            <a:endParaRPr lang="en-US" altLang="ja-JP" dirty="0" smtClean="0"/>
          </a:p>
          <a:p>
            <a:pPr defTabSz="906445">
              <a:defRPr/>
            </a:pPr>
            <a:r>
              <a:rPr lang="ja-JP" altLang="en-US" dirty="0" smtClean="0"/>
              <a:t>がんを正しく理解することは誰もが暮らしやすい社会づくりにつながります。</a:t>
            </a:r>
            <a:endParaRPr lang="ja-JP" altLang="ja-JP" dirty="0" smtClean="0"/>
          </a:p>
          <a:p>
            <a:r>
              <a:rPr lang="ja-JP" altLang="ja-JP" dirty="0" smtClean="0"/>
              <a:t>それでは、実際にがんに</a:t>
            </a:r>
            <a:r>
              <a:rPr lang="ja-JP" altLang="en-US" dirty="0" smtClean="0"/>
              <a:t>なったことのある</a:t>
            </a:r>
            <a:r>
              <a:rPr lang="ja-JP" altLang="ja-JP" dirty="0" smtClean="0"/>
              <a:t>方のお話を聞</a:t>
            </a:r>
            <a:r>
              <a:rPr lang="ja-JP" altLang="en-US" dirty="0" smtClean="0"/>
              <a:t>いてみ</a:t>
            </a:r>
            <a:r>
              <a:rPr lang="ja-JP" altLang="ja-JP" dirty="0" smtClean="0"/>
              <a:t>ましょう。</a:t>
            </a: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23</a:t>
            </a:fld>
            <a:endParaRPr kumimoji="1" lang="ja-JP" altLang="en-US"/>
          </a:p>
        </p:txBody>
      </p:sp>
    </p:spTree>
    <p:extLst>
      <p:ext uri="{BB962C8B-B14F-4D97-AF65-F5344CB8AC3E}">
        <p14:creationId xmlns:p14="http://schemas.microsoft.com/office/powerpoint/2010/main" val="2288442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大西さんのお話はいかがでしたか？</a:t>
            </a:r>
          </a:p>
          <a:p>
            <a:r>
              <a:rPr lang="ja-JP" altLang="ja-JP" dirty="0"/>
              <a:t>がんは、とても身近な病気です。　</a:t>
            </a:r>
          </a:p>
          <a:p>
            <a:r>
              <a:rPr lang="ja-JP" altLang="ja-JP" dirty="0"/>
              <a:t>がんにかからないことも大切ですが、がんにかかった人やその家族、そして周りの人々が、幸せな生活を送ることができるような世の中にしていきたいですね。</a:t>
            </a:r>
          </a:p>
          <a:p>
            <a:r>
              <a:rPr lang="ja-JP" altLang="ja-JP" dirty="0"/>
              <a:t>今日の授業で分かったことや、感じたことをぜひおうちの人にも伝えてください。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E32F5-D507-46CB-9308-7799FED8D20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5408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n-ea"/>
              </a:rPr>
              <a:t>ところが、時折、間違った情報を持つ細胞が見逃されます。これががんの原因になります。</a:t>
            </a:r>
            <a:endParaRPr lang="en-US" altLang="ja-JP" dirty="0" smtClean="0">
              <a:latin typeface="+mn-ea"/>
            </a:endParaRPr>
          </a:p>
          <a:p>
            <a:r>
              <a:rPr lang="ja-JP" altLang="en-US" dirty="0" smtClean="0">
                <a:latin typeface="+mn-ea"/>
              </a:rPr>
              <a:t>がんがあることがわかるようになるまで、</a:t>
            </a:r>
            <a:r>
              <a:rPr lang="en-US" altLang="ja-JP" dirty="0" smtClean="0">
                <a:latin typeface="+mn-ea"/>
              </a:rPr>
              <a:t>1</a:t>
            </a:r>
            <a:r>
              <a:rPr lang="ja-JP" altLang="en-US" dirty="0" smtClean="0">
                <a:latin typeface="+mn-ea"/>
              </a:rPr>
              <a:t>年や</a:t>
            </a:r>
            <a:r>
              <a:rPr lang="en-US" altLang="ja-JP" dirty="0" smtClean="0">
                <a:latin typeface="+mn-ea"/>
              </a:rPr>
              <a:t>2</a:t>
            </a:r>
            <a:r>
              <a:rPr lang="ja-JP" altLang="en-US" dirty="0" smtClean="0">
                <a:latin typeface="+mn-ea"/>
              </a:rPr>
              <a:t>年と、年単位の時間がかかると言われています。</a:t>
            </a:r>
            <a:endParaRPr lang="en-US" altLang="ja-JP" dirty="0" smtClean="0">
              <a:latin typeface="+mn-ea"/>
            </a:endParaRPr>
          </a:p>
          <a:p>
            <a:endParaRPr lang="en-US" altLang="ja-JP" dirty="0" smtClean="0">
              <a:latin typeface="+mn-ea"/>
            </a:endParaRPr>
          </a:p>
          <a:p>
            <a:r>
              <a:rPr lang="ja-JP" altLang="en-US" dirty="0" smtClean="0">
                <a:latin typeface="+mn-ea"/>
              </a:rPr>
              <a:t>がんは体のいろいろなところにできます。</a:t>
            </a:r>
            <a:endParaRPr lang="en-US" altLang="ja-JP" dirty="0" smtClean="0">
              <a:latin typeface="+mn-ea"/>
            </a:endParaRPr>
          </a:p>
          <a:p>
            <a:r>
              <a:rPr lang="en-US" altLang="ja-JP" dirty="0" smtClean="0">
                <a:latin typeface="+mn-ea"/>
              </a:rPr>
              <a:t>2016</a:t>
            </a:r>
            <a:r>
              <a:rPr lang="ja-JP" altLang="en-US" dirty="0" smtClean="0">
                <a:latin typeface="+mn-ea"/>
              </a:rPr>
              <a:t>年のがん登録データでは、日本人でがんと診断される患者は大腸、胃、肺の順番で多く、男性では胃がん、女性では乳がんが最も多いです。</a:t>
            </a:r>
            <a:endParaRPr lang="en-US" altLang="ja-JP" dirty="0" smtClean="0">
              <a:latin typeface="+mn-ea"/>
            </a:endParaRPr>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3</a:t>
            </a:fld>
            <a:endParaRPr kumimoji="1" lang="ja-JP" altLang="en-US"/>
          </a:p>
        </p:txBody>
      </p:sp>
    </p:spTree>
    <p:extLst>
      <p:ext uri="{BB962C8B-B14F-4D97-AF65-F5344CB8AC3E}">
        <p14:creationId xmlns:p14="http://schemas.microsoft.com/office/powerpoint/2010/main" val="181684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では、どのくらい多い病気なのでしょうか？</a:t>
            </a:r>
          </a:p>
          <a:p>
            <a:r>
              <a:rPr lang="ja-JP" altLang="ja-JP" dirty="0"/>
              <a:t>これは三重県における死亡原因の推移です。全国もそうですが、三重県でもがんで死亡する人の数がどんどん増えて来ていて、最近では、一年間で約５，０００人以上の人ががんで亡くなっています。</a:t>
            </a:r>
          </a:p>
          <a:p>
            <a:r>
              <a:rPr lang="ja-JP" altLang="ja-JP" dirty="0"/>
              <a:t>脳卒中や心臓病などに比べてもかなり多い数です。毎日テレビなどのニュースなどを観ていると、交通事故でたくさんの人が亡くなっていますが、その交通事故と比べると驚きの数です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4</a:t>
            </a:fld>
            <a:endParaRPr kumimoji="1" lang="ja-JP" altLang="en-US"/>
          </a:p>
        </p:txBody>
      </p:sp>
    </p:spTree>
    <p:extLst>
      <p:ext uri="{BB962C8B-B14F-4D97-AF65-F5344CB8AC3E}">
        <p14:creationId xmlns:p14="http://schemas.microsoft.com/office/powerpoint/2010/main" val="4017506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がんになるリスクは</a:t>
            </a:r>
            <a:r>
              <a:rPr lang="ja-JP" altLang="ja-JP" dirty="0" smtClean="0"/>
              <a:t>男性と女性で少し違いますが、日本人</a:t>
            </a:r>
            <a:r>
              <a:rPr lang="ja-JP" altLang="en-US" dirty="0"/>
              <a:t>は</a:t>
            </a:r>
            <a:r>
              <a:rPr lang="ja-JP" altLang="ja-JP" dirty="0" smtClean="0"/>
              <a:t>一生</a:t>
            </a:r>
            <a:r>
              <a:rPr lang="ja-JP" altLang="ja-JP" dirty="0"/>
              <a:t>のうち</a:t>
            </a:r>
            <a:r>
              <a:rPr lang="ja-JP" altLang="ja-JP" dirty="0" smtClean="0"/>
              <a:t>に</a:t>
            </a:r>
            <a:r>
              <a:rPr lang="en-US" altLang="ja-JP" dirty="0" smtClean="0"/>
              <a:t>2</a:t>
            </a:r>
            <a:r>
              <a:rPr lang="ja-JP" altLang="ja-JP" dirty="0"/>
              <a:t>人に</a:t>
            </a:r>
            <a:r>
              <a:rPr lang="en-US" altLang="ja-JP" dirty="0"/>
              <a:t>1</a:t>
            </a:r>
            <a:r>
              <a:rPr lang="ja-JP" altLang="ja-JP" dirty="0" smtClean="0"/>
              <a:t>人</a:t>
            </a:r>
            <a:r>
              <a:rPr lang="ja-JP" altLang="en-US" dirty="0" smtClean="0"/>
              <a:t>が</a:t>
            </a:r>
            <a:r>
              <a:rPr lang="ja-JP" altLang="ja-JP" dirty="0" smtClean="0"/>
              <a:t>「</a:t>
            </a:r>
            <a:r>
              <a:rPr lang="ja-JP" altLang="ja-JP" dirty="0"/>
              <a:t>がん」になる可能性があります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5</a:t>
            </a:fld>
            <a:endParaRPr kumimoji="1" lang="ja-JP" altLang="en-US"/>
          </a:p>
        </p:txBody>
      </p:sp>
    </p:spTree>
    <p:extLst>
      <p:ext uri="{BB962C8B-B14F-4D97-AF65-F5344CB8AC3E}">
        <p14:creationId xmlns:p14="http://schemas.microsoft.com/office/powerpoint/2010/main" val="3915870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「がん」は男性</a:t>
            </a:r>
            <a:r>
              <a:rPr lang="ja-JP" altLang="ja-JP" dirty="0" smtClean="0"/>
              <a:t>は</a:t>
            </a:r>
            <a:r>
              <a:rPr lang="en-US" altLang="ja-JP" dirty="0" smtClean="0"/>
              <a:t>50</a:t>
            </a:r>
            <a:r>
              <a:rPr lang="ja-JP" altLang="ja-JP" dirty="0" smtClean="0"/>
              <a:t>才</a:t>
            </a:r>
            <a:r>
              <a:rPr lang="ja-JP" altLang="ja-JP" dirty="0"/>
              <a:t>から、女性</a:t>
            </a:r>
            <a:r>
              <a:rPr lang="ja-JP" altLang="ja-JP" dirty="0" smtClean="0"/>
              <a:t>は</a:t>
            </a:r>
            <a:r>
              <a:rPr lang="en-US" altLang="ja-JP" dirty="0" smtClean="0"/>
              <a:t>40</a:t>
            </a:r>
            <a:r>
              <a:rPr lang="ja-JP" altLang="ja-JP" dirty="0" smtClean="0"/>
              <a:t>才</a:t>
            </a:r>
            <a:r>
              <a:rPr lang="ja-JP" altLang="ja-JP" dirty="0"/>
              <a:t>から少しずつ増えます。</a:t>
            </a:r>
          </a:p>
          <a:p>
            <a:r>
              <a:rPr lang="en-US" altLang="ja-JP" dirty="0"/>
              <a:t> </a:t>
            </a:r>
            <a:r>
              <a:rPr lang="ja-JP" altLang="ja-JP" dirty="0"/>
              <a:t>みなさんはまだ「がん」にかかりやすい年齢ではないですが、「がん</a:t>
            </a:r>
            <a:r>
              <a:rPr lang="ja-JP" altLang="ja-JP" dirty="0" smtClean="0"/>
              <a:t>」</a:t>
            </a:r>
            <a:r>
              <a:rPr lang="ja-JP" altLang="en-US" dirty="0" smtClean="0"/>
              <a:t>の中に</a:t>
            </a:r>
            <a:r>
              <a:rPr lang="ja-JP" altLang="ja-JP" dirty="0" smtClean="0"/>
              <a:t>は</a:t>
            </a:r>
            <a:r>
              <a:rPr lang="ja-JP" altLang="ja-JP" dirty="0"/>
              <a:t>生活習慣に気をつけることで</a:t>
            </a:r>
            <a:r>
              <a:rPr lang="ja-JP" altLang="ja-JP" dirty="0" smtClean="0"/>
              <a:t>、予防できる</a:t>
            </a:r>
            <a:r>
              <a:rPr lang="ja-JP" altLang="en-US" dirty="0" smtClean="0"/>
              <a:t>ものもあること</a:t>
            </a:r>
            <a:r>
              <a:rPr lang="ja-JP" altLang="ja-JP" dirty="0" smtClean="0"/>
              <a:t>が</a:t>
            </a:r>
            <a:r>
              <a:rPr lang="ja-JP" altLang="ja-JP" dirty="0"/>
              <a:t>分かっています。</a:t>
            </a:r>
          </a:p>
          <a:p>
            <a:r>
              <a:rPr lang="en-US" altLang="ja-JP" dirty="0"/>
              <a:t> </a:t>
            </a:r>
            <a:r>
              <a:rPr lang="ja-JP" altLang="ja-JP" dirty="0"/>
              <a:t>ですから、</a:t>
            </a:r>
            <a:r>
              <a:rPr lang="ja-JP" altLang="en-US" dirty="0"/>
              <a:t>みな</a:t>
            </a:r>
            <a:r>
              <a:rPr lang="ja-JP" altLang="ja-JP" dirty="0"/>
              <a:t>さんのように、若い時期からがんに</a:t>
            </a:r>
            <a:r>
              <a:rPr lang="ja-JP" altLang="ja-JP" dirty="0" smtClean="0"/>
              <a:t>な</a:t>
            </a:r>
            <a:r>
              <a:rPr lang="ja-JP" altLang="en-US" dirty="0" smtClean="0"/>
              <a:t>りにくい</a:t>
            </a:r>
            <a:r>
              <a:rPr lang="ja-JP" altLang="ja-JP" dirty="0" smtClean="0"/>
              <a:t>生活</a:t>
            </a:r>
            <a:r>
              <a:rPr lang="ja-JP" altLang="ja-JP" dirty="0"/>
              <a:t>を送ることが大事です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6</a:t>
            </a:fld>
            <a:endParaRPr kumimoji="1" lang="ja-JP" altLang="en-US"/>
          </a:p>
        </p:txBody>
      </p:sp>
    </p:spTree>
    <p:extLst>
      <p:ext uri="{BB962C8B-B14F-4D97-AF65-F5344CB8AC3E}">
        <p14:creationId xmlns:p14="http://schemas.microsoft.com/office/powerpoint/2010/main" val="2492005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1">
              <a:defRPr/>
            </a:pPr>
            <a:r>
              <a:rPr lang="ja-JP" altLang="ja-JP" dirty="0"/>
              <a:t>では、予防するために、みなさんはどんなことをしたらよいと思いますか</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7</a:t>
            </a:fld>
            <a:endParaRPr kumimoji="1" lang="ja-JP" altLang="en-US"/>
          </a:p>
        </p:txBody>
      </p:sp>
    </p:spTree>
    <p:extLst>
      <p:ext uri="{BB962C8B-B14F-4D97-AF65-F5344CB8AC3E}">
        <p14:creationId xmlns:p14="http://schemas.microsoft.com/office/powerpoint/2010/main" val="4240332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がんは生活習慣とかかわりが深い病気で、多くのがんは生活習慣を改善することで予防できると考えられます。</a:t>
            </a:r>
          </a:p>
          <a:p>
            <a:r>
              <a:rPr lang="ja-JP" altLang="ja-JP" dirty="0" smtClean="0"/>
              <a:t>日本人</a:t>
            </a:r>
            <a:r>
              <a:rPr lang="ja-JP" altLang="en-US" dirty="0" smtClean="0"/>
              <a:t>の</a:t>
            </a:r>
            <a:r>
              <a:rPr lang="ja-JP" altLang="ja-JP" dirty="0" smtClean="0"/>
              <a:t>がん死亡</a:t>
            </a:r>
            <a:r>
              <a:rPr lang="ja-JP" altLang="en-US" dirty="0" smtClean="0"/>
              <a:t>では、</a:t>
            </a:r>
            <a:r>
              <a:rPr lang="ja-JP" altLang="ja-JP" dirty="0" smtClean="0"/>
              <a:t>たばこ</a:t>
            </a:r>
            <a:r>
              <a:rPr lang="ja-JP" altLang="en-US" dirty="0" smtClean="0"/>
              <a:t>、</a:t>
            </a:r>
            <a:r>
              <a:rPr lang="ja-JP" altLang="ja-JP" dirty="0" smtClean="0"/>
              <a:t>感染性</a:t>
            </a:r>
            <a:r>
              <a:rPr lang="ja-JP" altLang="ja-JP" dirty="0"/>
              <a:t>要因と飲酒の影響が大きくなっています</a:t>
            </a:r>
            <a:r>
              <a:rPr lang="ja-JP" altLang="ja-JP" dirty="0" smtClean="0"/>
              <a:t>。</a:t>
            </a:r>
            <a:endParaRPr lang="en-US" altLang="ja-JP" dirty="0" smtClean="0"/>
          </a:p>
          <a:p>
            <a:r>
              <a:rPr lang="ja-JP" altLang="en-US" dirty="0" smtClean="0"/>
              <a:t>感染は、日本人のがんの原因の約</a:t>
            </a:r>
            <a:r>
              <a:rPr lang="en-US" altLang="ja-JP" dirty="0" smtClean="0"/>
              <a:t>20</a:t>
            </a:r>
            <a:r>
              <a:rPr lang="ja-JP" altLang="en-US" dirty="0" smtClean="0"/>
              <a:t>％を占めると推計されます。感染の内容として、日本人では、</a:t>
            </a:r>
            <a:r>
              <a:rPr lang="en-US" altLang="ja-JP" dirty="0" smtClean="0"/>
              <a:t>B</a:t>
            </a:r>
            <a:r>
              <a:rPr lang="ja-JP" altLang="en-US" dirty="0" smtClean="0"/>
              <a:t>型や</a:t>
            </a:r>
            <a:r>
              <a:rPr lang="en-US" altLang="ja-JP" dirty="0" smtClean="0"/>
              <a:t>C</a:t>
            </a:r>
            <a:r>
              <a:rPr lang="ja-JP" altLang="en-US" dirty="0" smtClean="0"/>
              <a:t>型の肝炎ウイルスによる肝がん、ヒトパピローマウイルス（</a:t>
            </a:r>
            <a:r>
              <a:rPr lang="en-US" altLang="ja-JP" dirty="0" smtClean="0"/>
              <a:t>HPV</a:t>
            </a:r>
            <a:r>
              <a:rPr lang="ja-JP" altLang="en-US" dirty="0" smtClean="0"/>
              <a:t>）による子宮頸がん、ヘリコバクター・ピロリ（</a:t>
            </a:r>
            <a:r>
              <a:rPr lang="en-US" altLang="ja-JP" dirty="0" smtClean="0"/>
              <a:t>H. pylori</a:t>
            </a:r>
            <a:r>
              <a:rPr lang="ja-JP" altLang="en-US" dirty="0" smtClean="0"/>
              <a:t>）による胃がんなどがその大半を占めます。他には、エプスタインバーウイルス（</a:t>
            </a:r>
            <a:r>
              <a:rPr lang="en-US" altLang="ja-JP" dirty="0" smtClean="0"/>
              <a:t>EBV</a:t>
            </a:r>
            <a:r>
              <a:rPr lang="ja-JP" altLang="en-US" dirty="0" smtClean="0"/>
              <a:t>）による悪性リンパ腫や鼻咽頭がん、ヒト</a:t>
            </a:r>
            <a:r>
              <a:rPr lang="en-US" altLang="ja-JP" dirty="0" smtClean="0"/>
              <a:t>T</a:t>
            </a:r>
            <a:r>
              <a:rPr lang="ja-JP" altLang="en-US" dirty="0" smtClean="0"/>
              <a:t>細胞白血病ウイルス</a:t>
            </a:r>
            <a:r>
              <a:rPr lang="en-US" altLang="ja-JP" dirty="0" smtClean="0"/>
              <a:t>Ⅰ</a:t>
            </a:r>
            <a:r>
              <a:rPr lang="ja-JP" altLang="en-US" dirty="0" smtClean="0"/>
              <a:t>型（</a:t>
            </a:r>
            <a:r>
              <a:rPr lang="en-US" altLang="ja-JP" dirty="0" smtClean="0"/>
              <a:t>HTLV-1</a:t>
            </a:r>
            <a:r>
              <a:rPr lang="ja-JP" altLang="en-US" dirty="0" smtClean="0"/>
              <a:t>）による成人</a:t>
            </a:r>
            <a:r>
              <a:rPr lang="en-US" altLang="ja-JP" dirty="0" smtClean="0"/>
              <a:t>T</a:t>
            </a:r>
            <a:r>
              <a:rPr lang="ja-JP" altLang="en-US" dirty="0" smtClean="0"/>
              <a:t>細胞白血病／リンパ腫などがあります。</a:t>
            </a:r>
            <a:endParaRPr lang="en-US" altLang="ja-JP" dirty="0" smtClean="0"/>
          </a:p>
          <a:p>
            <a:endParaRPr lang="ja-JP" altLang="ja-JP" dirty="0"/>
          </a:p>
          <a:p>
            <a:r>
              <a:rPr lang="ja-JP" altLang="ja-JP" dirty="0" smtClean="0"/>
              <a:t>原因を</a:t>
            </a:r>
            <a:r>
              <a:rPr lang="ja-JP" altLang="ja-JP" dirty="0"/>
              <a:t>除去する</a:t>
            </a:r>
            <a:r>
              <a:rPr lang="ja-JP" altLang="ja-JP" dirty="0" smtClean="0"/>
              <a:t>ことで、</a:t>
            </a:r>
            <a:r>
              <a:rPr lang="ja-JP" altLang="ja-JP" dirty="0"/>
              <a:t>がん予防につながると考えられています。</a:t>
            </a:r>
          </a:p>
          <a:p>
            <a:r>
              <a:rPr lang="ja-JP" altLang="ja-JP" dirty="0" smtClean="0"/>
              <a:t>では</a:t>
            </a:r>
            <a:r>
              <a:rPr lang="ja-JP" altLang="ja-JP" dirty="0"/>
              <a:t>、がんと関係の深い生活習慣に</a:t>
            </a:r>
            <a:r>
              <a:rPr lang="ja-JP" altLang="ja-JP" dirty="0" smtClean="0"/>
              <a:t>ついて</a:t>
            </a:r>
            <a:r>
              <a:rPr lang="ja-JP" altLang="en-US" dirty="0" smtClean="0"/>
              <a:t>考えて見ましょう</a:t>
            </a:r>
            <a:r>
              <a:rPr lang="ja-JP" altLang="ja-JP" dirty="0" smtClean="0"/>
              <a:t>。</a:t>
            </a:r>
            <a:endParaRPr lang="ja-JP" altLang="ja-JP" dirty="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kumimoji="1" lang="ja-JP" altLang="en-US" smtClean="0"/>
              <a:pPr/>
              <a:t>8</a:t>
            </a:fld>
            <a:endParaRPr kumimoji="1" lang="ja-JP" altLang="en-US"/>
          </a:p>
        </p:txBody>
      </p:sp>
    </p:spTree>
    <p:extLst>
      <p:ext uri="{BB962C8B-B14F-4D97-AF65-F5344CB8AC3E}">
        <p14:creationId xmlns:p14="http://schemas.microsoft.com/office/powerpoint/2010/main" val="3742327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たばこ</a:t>
            </a:r>
            <a:r>
              <a:rPr lang="ja-JP" altLang="en-US" dirty="0" smtClean="0"/>
              <a:t>は</a:t>
            </a:r>
            <a:r>
              <a:rPr lang="ja-JP" altLang="ja-JP" dirty="0" smtClean="0"/>
              <a:t>いろいろ</a:t>
            </a:r>
            <a:r>
              <a:rPr lang="ja-JP" altLang="ja-JP" dirty="0"/>
              <a:t>ながんになる</a:t>
            </a:r>
            <a:r>
              <a:rPr lang="ja-JP" altLang="ja-JP" dirty="0" smtClean="0"/>
              <a:t>リスク</a:t>
            </a:r>
            <a:r>
              <a:rPr lang="ja-JP" altLang="en-US" dirty="0" smtClean="0"/>
              <a:t>も</a:t>
            </a:r>
            <a:r>
              <a:rPr lang="ja-JP" altLang="ja-JP" dirty="0" smtClean="0"/>
              <a:t>高</a:t>
            </a:r>
            <a:r>
              <a:rPr lang="ja-JP" altLang="en-US" dirty="0" smtClean="0"/>
              <a:t>め</a:t>
            </a:r>
            <a:r>
              <a:rPr lang="ja-JP" altLang="ja-JP" dirty="0" smtClean="0"/>
              <a:t>ます</a:t>
            </a:r>
            <a:r>
              <a:rPr lang="ja-JP" altLang="ja-JP" dirty="0"/>
              <a:t>。なぜ、煙が直接通らないところまでがんになるか？なぜだと思いますか？それはたばこには細胞に傷をつける物質「発がん物質」が６０種類くらい含まれていて、それが血液に吸収されて全身に回るからなんですね。</a:t>
            </a:r>
          </a:p>
          <a:p>
            <a:r>
              <a:rPr lang="ja-JP" altLang="ja-JP" dirty="0"/>
              <a:t>現在たばこを吸っている人も、禁煙することによってがんになる、またはがんで死亡する危険性を下げることができます。また、自分でたばこを吸わなくても、他人が吸うたばこの煙を吸ってしまう「受動喫煙」で</a:t>
            </a:r>
            <a:r>
              <a:rPr lang="ja-JP" altLang="ja-JP" dirty="0" smtClean="0"/>
              <a:t>、がん</a:t>
            </a:r>
            <a:r>
              <a:rPr lang="ja-JP" altLang="ja-JP" dirty="0"/>
              <a:t>になる危険性が高まることも分かっています</a:t>
            </a:r>
            <a:r>
              <a:rPr lang="ja-JP" altLang="ja-JP" dirty="0" smtClean="0"/>
              <a:t>。</a:t>
            </a:r>
            <a:endParaRPr lang="en-US" altLang="ja-JP" dirty="0" smtClean="0"/>
          </a:p>
          <a:p>
            <a:r>
              <a:rPr lang="ja-JP" altLang="ja-JP" dirty="0" smtClean="0"/>
              <a:t>がん</a:t>
            </a:r>
            <a:r>
              <a:rPr lang="ja-JP" altLang="ja-JP" dirty="0"/>
              <a:t>予防のためには、たばこを吸わないことが最も重要ですし、吸っている人のそばで煙を吸わないように気をつけることが大切です。</a:t>
            </a:r>
          </a:p>
          <a:p>
            <a:pPr defTabSz="914331">
              <a:defRPr/>
            </a:pPr>
            <a:endParaRPr lang="en-US" altLang="ja-JP" dirty="0">
              <a:solidFill>
                <a:prstClr val="black"/>
              </a:solidFill>
            </a:endParaRP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D6E32F5-D507-46CB-9308-7799FED8D203}"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163515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55108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04318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15257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5189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2912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9535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0535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4937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93812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626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7891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297886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4034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422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3397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2086816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2485107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914524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925528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1175579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1107069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37381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01172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1863312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2085938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1132392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5CD7976-4B7A-4465-9873-326840F8B5B4}" type="datetimeFigureOut">
              <a:rPr kumimoji="1" lang="ja-JP" altLang="en-US" smtClean="0"/>
              <a:t>2020/12/24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1300500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913144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208790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765100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72552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517913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84865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497532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952333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866047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920722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4278809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83362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45210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11998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648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64296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E0D8248-DD89-4D85-B112-8C6B0224EB68}" type="datetimeFigureOut">
              <a:rPr kumimoji="1" lang="ja-JP" altLang="en-US" smtClean="0"/>
              <a:pPr/>
              <a:t>2020/12/24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294885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1118788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lang="ja-JP" altLang="en-US" smtClean="0">
                <a:solidFill>
                  <a:prstClr val="black">
                    <a:tint val="75000"/>
                  </a:prstClr>
                </a:solidFill>
              </a:rPr>
              <a:pPr/>
              <a:t>2020/12/24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1408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D7976-4B7A-4465-9873-326840F8B5B4}" type="datetimeFigureOut">
              <a:rPr kumimoji="1" lang="ja-JP" altLang="en-US" smtClean="0"/>
              <a:t>2020/12/24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A8513-C070-4F56-A346-8D315F90B801}" type="slidenum">
              <a:rPr kumimoji="1" lang="ja-JP" altLang="en-US" smtClean="0"/>
              <a:t>‹#›</a:t>
            </a:fld>
            <a:endParaRPr kumimoji="1" lang="ja-JP" altLang="en-US"/>
          </a:p>
        </p:txBody>
      </p:sp>
    </p:spTree>
    <p:extLst>
      <p:ext uri="{BB962C8B-B14F-4D97-AF65-F5344CB8AC3E}">
        <p14:creationId xmlns:p14="http://schemas.microsoft.com/office/powerpoint/2010/main" val="3829636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D8248-DD89-4D85-B112-8C6B0224EB68}" type="datetimeFigureOut">
              <a:rPr kumimoji="1" lang="ja-JP" altLang="en-US" smtClean="0"/>
              <a:pPr/>
              <a:t>2020/12/24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200AF-1EAB-4593-9DB1-077CFC6AD93A}" type="slidenum">
              <a:rPr kumimoji="1" lang="ja-JP" altLang="en-US" smtClean="0"/>
              <a:pPr/>
              <a:t>‹#›</a:t>
            </a:fld>
            <a:endParaRPr kumimoji="1" lang="ja-JP" altLang="en-US"/>
          </a:p>
        </p:txBody>
      </p:sp>
    </p:spTree>
    <p:extLst>
      <p:ext uri="{BB962C8B-B14F-4D97-AF65-F5344CB8AC3E}">
        <p14:creationId xmlns:p14="http://schemas.microsoft.com/office/powerpoint/2010/main" val="38325035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news.bbc.co.uk/2/hi/health/1566191.st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69.jpe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diagramColors" Target="../diagrams/colors1.xml"/><Relationship Id="rId12"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26.png"/><Relationship Id="rId5" Type="http://schemas.openxmlformats.org/officeDocument/2006/relationships/diagramLayout" Target="../diagrams/layout1.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diagramData" Target="../diagrams/data1.xml"/><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med.or.jp/people/nonsmoking/canser/images/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775" y="3222625"/>
            <a:ext cx="228600" cy="9525"/>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 4"/>
          <p:cNvSpPr/>
          <p:nvPr/>
        </p:nvSpPr>
        <p:spPr>
          <a:xfrm>
            <a:off x="2697799" y="6070293"/>
            <a:ext cx="4104456" cy="43204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三重県・三重県教育委員会</a:t>
            </a:r>
            <a:endParaRPr kumimoji="1" lang="ja-JP" altLang="en-US" b="1" dirty="0">
              <a:solidFill>
                <a:schemeClr val="tx1"/>
              </a:solidFill>
            </a:endParaRPr>
          </a:p>
        </p:txBody>
      </p:sp>
      <p:pic>
        <p:nvPicPr>
          <p:cNvPr id="8196" name="Picture 4" descr="http://radiance4u.jp/wp-content/uploads/2012/06/nk-300x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828" y="1340768"/>
            <a:ext cx="5803220" cy="43524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ctjsc.com/ctjsc_cms/wp-content/uploads/images_cell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08" y="2420888"/>
            <a:ext cx="4657782" cy="3493337"/>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611560" y="188640"/>
            <a:ext cx="7992888" cy="115212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5400" dirty="0" smtClean="0">
                <a:solidFill>
                  <a:schemeClr val="tx1"/>
                </a:solidFill>
                <a:latin typeface="HGS創英角ﾎﾟｯﾌﾟ体" panose="040B0A00000000000000" pitchFamily="50" charset="-128"/>
                <a:ea typeface="HGS創英角ﾎﾟｯﾌﾟ体" panose="040B0A00000000000000" pitchFamily="50" charset="-128"/>
              </a:rPr>
              <a:t>がんを学ぶ</a:t>
            </a:r>
            <a:r>
              <a:rPr kumimoji="1" lang="ja-JP" altLang="en-US" sz="3200" dirty="0" smtClean="0">
                <a:solidFill>
                  <a:schemeClr val="tx1"/>
                </a:solidFill>
                <a:latin typeface="HGS創英角ﾎﾟｯﾌﾟ体" panose="040B0A00000000000000" pitchFamily="50" charset="-128"/>
                <a:ea typeface="HGS創英角ﾎﾟｯﾌﾟ体" panose="040B0A00000000000000" pitchFamily="50" charset="-128"/>
              </a:rPr>
              <a:t>（中・高校生用）</a:t>
            </a:r>
            <a:endParaRPr kumimoji="1" lang="ja-JP" altLang="en-US" sz="16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3" name="テキスト ボックス 2"/>
          <p:cNvSpPr txBox="1"/>
          <p:nvPr/>
        </p:nvSpPr>
        <p:spPr>
          <a:xfrm>
            <a:off x="3203848" y="188640"/>
            <a:ext cx="792088" cy="369332"/>
          </a:xfrm>
          <a:prstGeom prst="rect">
            <a:avLst/>
          </a:prstGeom>
          <a:noFill/>
        </p:spPr>
        <p:txBody>
          <a:bodyPr wrap="square" rtlCol="0">
            <a:spAutoFit/>
          </a:bodyPr>
          <a:lstStyle/>
          <a:p>
            <a:r>
              <a:rPr kumimoji="1" lang="ja-JP" altLang="en-US" dirty="0" smtClean="0"/>
              <a:t>　</a:t>
            </a:r>
            <a:r>
              <a:rPr kumimoji="1" lang="ja-JP" altLang="en-US" dirty="0" smtClean="0">
                <a:latin typeface="HGP創英角ﾎﾟｯﾌﾟ体" panose="040B0A00000000000000" pitchFamily="50" charset="-128"/>
                <a:ea typeface="HGP創英角ﾎﾟｯﾌﾟ体" panose="040B0A00000000000000" pitchFamily="50" charset="-128"/>
              </a:rPr>
              <a:t>まな</a:t>
            </a:r>
            <a:endParaRPr kumimoji="1" lang="ja-JP" altLang="en-US"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953157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134133" y="6504753"/>
            <a:ext cx="4966642" cy="338554"/>
          </a:xfrm>
          <a:prstGeom prst="rect">
            <a:avLst/>
          </a:prstGeom>
        </p:spPr>
        <p:txBody>
          <a:bodyPr wrap="square">
            <a:spAutoFit/>
          </a:bodyPr>
          <a:lstStyle/>
          <a:p>
            <a:r>
              <a:rPr lang="en-US" altLang="ja-JP" sz="1600" dirty="0">
                <a:hlinkClick r:id="rId3"/>
              </a:rPr>
              <a:t>http://news.bbc.co.uk/2/hi/health/1566191.stm</a:t>
            </a:r>
            <a:r>
              <a:rPr lang="ja-JP" altLang="en-US" sz="1600" dirty="0"/>
              <a:t>より引用</a:t>
            </a:r>
          </a:p>
        </p:txBody>
      </p:sp>
      <p:pic>
        <p:nvPicPr>
          <p:cNvPr id="10" name="図 9"/>
          <p:cNvPicPr>
            <a:picLocks noChangeAspect="1"/>
          </p:cNvPicPr>
          <p:nvPr/>
        </p:nvPicPr>
        <p:blipFill>
          <a:blip r:embed="rId4"/>
          <a:stretch>
            <a:fillRect/>
          </a:stretch>
        </p:blipFill>
        <p:spPr>
          <a:xfrm>
            <a:off x="611560" y="814302"/>
            <a:ext cx="7920000" cy="4752000"/>
          </a:xfrm>
          <a:prstGeom prst="rect">
            <a:avLst/>
          </a:prstGeom>
        </p:spPr>
      </p:pic>
      <p:sp>
        <p:nvSpPr>
          <p:cNvPr id="11" name="正方形/長方形 10"/>
          <p:cNvSpPr/>
          <p:nvPr/>
        </p:nvSpPr>
        <p:spPr>
          <a:xfrm>
            <a:off x="1979712" y="143614"/>
            <a:ext cx="5259773" cy="523220"/>
          </a:xfrm>
          <a:prstGeom prst="rect">
            <a:avLst/>
          </a:prstGeom>
        </p:spPr>
        <p:txBody>
          <a:bodyPr wrap="none">
            <a:spAutoFit/>
          </a:bodyPr>
          <a:lstStyle/>
          <a:p>
            <a:r>
              <a:rPr lang="ja-JP" altLang="en-US" sz="2800" dirty="0">
                <a:latin typeface="HGP創英角ｺﾞｼｯｸUB" panose="020B0900000000000000" pitchFamily="50" charset="-128"/>
                <a:ea typeface="HGP創英角ｺﾞｼｯｸUB" panose="020B0900000000000000" pitchFamily="50" charset="-128"/>
              </a:rPr>
              <a:t>喫煙の影響のシミュレーション画像</a:t>
            </a:r>
          </a:p>
        </p:txBody>
      </p:sp>
      <p:sp>
        <p:nvSpPr>
          <p:cNvPr id="12" name="正方形/長方形 11"/>
          <p:cNvSpPr/>
          <p:nvPr/>
        </p:nvSpPr>
        <p:spPr>
          <a:xfrm>
            <a:off x="2195736" y="5549170"/>
            <a:ext cx="954107" cy="400110"/>
          </a:xfrm>
          <a:prstGeom prst="rect">
            <a:avLst/>
          </a:prstGeom>
        </p:spPr>
        <p:txBody>
          <a:bodyPr wrap="none">
            <a:spAutoFit/>
          </a:bodyPr>
          <a:lstStyle/>
          <a:p>
            <a:r>
              <a:rPr lang="ja-JP" altLang="en-US" sz="2000" dirty="0">
                <a:latin typeface="HGP創英角ｺﾞｼｯｸUB" panose="020B0900000000000000" pitchFamily="50" charset="-128"/>
                <a:ea typeface="HGP創英角ｺﾞｼｯｸUB" panose="020B0900000000000000" pitchFamily="50" charset="-128"/>
              </a:rPr>
              <a:t>喫煙者</a:t>
            </a:r>
          </a:p>
        </p:txBody>
      </p:sp>
      <p:sp>
        <p:nvSpPr>
          <p:cNvPr id="20" name="正方形/長方形 19"/>
          <p:cNvSpPr/>
          <p:nvPr/>
        </p:nvSpPr>
        <p:spPr>
          <a:xfrm>
            <a:off x="6012160" y="5549170"/>
            <a:ext cx="1210588" cy="400110"/>
          </a:xfrm>
          <a:prstGeom prst="rect">
            <a:avLst/>
          </a:prstGeom>
        </p:spPr>
        <p:txBody>
          <a:bodyPr wrap="none">
            <a:spAutoFit/>
          </a:bodyPr>
          <a:lstStyle/>
          <a:p>
            <a:r>
              <a:rPr lang="ja-JP" altLang="en-US" sz="2000" dirty="0">
                <a:latin typeface="HGP創英角ｺﾞｼｯｸUB" panose="020B0900000000000000" pitchFamily="50" charset="-128"/>
                <a:ea typeface="HGP創英角ｺﾞｼｯｸUB" panose="020B0900000000000000" pitchFamily="50" charset="-128"/>
              </a:rPr>
              <a:t>非喫煙者</a:t>
            </a:r>
          </a:p>
        </p:txBody>
      </p:sp>
      <p:sp>
        <p:nvSpPr>
          <p:cNvPr id="2" name="正方形/長方形 1">
            <a:extLst>
              <a:ext uri="{FF2B5EF4-FFF2-40B4-BE49-F238E27FC236}">
                <a16:creationId xmlns:a16="http://schemas.microsoft.com/office/drawing/2014/main" id="{F3323B50-C769-49B2-9815-C329226C6E71}"/>
              </a:ext>
            </a:extLst>
          </p:cNvPr>
          <p:cNvSpPr/>
          <p:nvPr/>
        </p:nvSpPr>
        <p:spPr>
          <a:xfrm>
            <a:off x="1187624" y="5867127"/>
            <a:ext cx="7488832" cy="646331"/>
          </a:xfrm>
          <a:prstGeom prst="rect">
            <a:avLst/>
          </a:prstGeom>
        </p:spPr>
        <p:txBody>
          <a:bodyPr wrap="square">
            <a:spAutoFit/>
          </a:bodyPr>
          <a:lstStyle/>
          <a:p>
            <a:r>
              <a:rPr lang="en-US" altLang="ja-JP" dirty="0"/>
              <a:t>22</a:t>
            </a:r>
            <a:r>
              <a:rPr lang="ja-JP" altLang="en-US" dirty="0"/>
              <a:t>歳から</a:t>
            </a:r>
            <a:r>
              <a:rPr lang="en-US" altLang="ja-JP" dirty="0"/>
              <a:t>40</a:t>
            </a:r>
            <a:r>
              <a:rPr lang="ja-JP" altLang="en-US" dirty="0"/>
              <a:t>歳まで喫煙を続けた場合と喫煙していない場合の写真です。</a:t>
            </a:r>
            <a:endParaRPr lang="en-US" altLang="ja-JP" dirty="0"/>
          </a:p>
          <a:p>
            <a:r>
              <a:rPr lang="ja-JP" altLang="en-US" dirty="0"/>
              <a:t>喫煙者では、顔のしわや歯の着色汚れが目立ちます。</a:t>
            </a:r>
          </a:p>
        </p:txBody>
      </p:sp>
    </p:spTree>
    <p:extLst>
      <p:ext uri="{BB962C8B-B14F-4D97-AF65-F5344CB8AC3E}">
        <p14:creationId xmlns:p14="http://schemas.microsoft.com/office/powerpoint/2010/main" val="1145150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吹き出し 1"/>
          <p:cNvSpPr/>
          <p:nvPr/>
        </p:nvSpPr>
        <p:spPr>
          <a:xfrm>
            <a:off x="217268" y="5891387"/>
            <a:ext cx="5396804" cy="688076"/>
          </a:xfrm>
          <a:prstGeom prst="wedgeRoundRectCallout">
            <a:avLst>
              <a:gd name="adj1" fmla="val 58380"/>
              <a:gd name="adj2" fmla="val -459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mn-ea"/>
              </a:rPr>
              <a:t>塩分の摂取量は１日に男性８</a:t>
            </a:r>
            <a:r>
              <a:rPr kumimoji="1" lang="en-US" altLang="ja-JP" sz="2000" b="1" dirty="0" smtClean="0">
                <a:solidFill>
                  <a:schemeClr val="tx1"/>
                </a:solidFill>
                <a:latin typeface="+mn-ea"/>
              </a:rPr>
              <a:t>g</a:t>
            </a:r>
            <a:r>
              <a:rPr lang="ja-JP" altLang="en-US" sz="2000" b="1" dirty="0" smtClean="0">
                <a:solidFill>
                  <a:schemeClr val="tx1"/>
                </a:solidFill>
                <a:latin typeface="+mn-ea"/>
              </a:rPr>
              <a:t>未満、</a:t>
            </a:r>
            <a:endParaRPr lang="en-US" altLang="ja-JP" sz="2000" b="1" dirty="0" smtClean="0">
              <a:solidFill>
                <a:schemeClr val="tx1"/>
              </a:solidFill>
              <a:latin typeface="+mn-ea"/>
            </a:endParaRPr>
          </a:p>
          <a:p>
            <a:pPr algn="ctr"/>
            <a:r>
              <a:rPr kumimoji="1" lang="ja-JP" altLang="en-US" sz="2000" b="1" dirty="0" smtClean="0">
                <a:solidFill>
                  <a:schemeClr val="tx1"/>
                </a:solidFill>
                <a:latin typeface="+mn-ea"/>
              </a:rPr>
              <a:t>女性</a:t>
            </a:r>
            <a:r>
              <a:rPr lang="ja-JP" altLang="en-US" sz="2000" b="1" dirty="0" smtClean="0">
                <a:solidFill>
                  <a:schemeClr val="tx1"/>
                </a:solidFill>
                <a:latin typeface="+mn-ea"/>
              </a:rPr>
              <a:t>７</a:t>
            </a:r>
            <a:r>
              <a:rPr lang="en-US" altLang="ja-JP" sz="2000" b="1" dirty="0" smtClean="0">
                <a:solidFill>
                  <a:schemeClr val="tx1"/>
                </a:solidFill>
                <a:latin typeface="+mn-ea"/>
              </a:rPr>
              <a:t>g</a:t>
            </a:r>
            <a:r>
              <a:rPr lang="ja-JP" altLang="en-US" sz="2000" b="1" dirty="0" smtClean="0">
                <a:solidFill>
                  <a:schemeClr val="tx1"/>
                </a:solidFill>
                <a:latin typeface="+mn-ea"/>
              </a:rPr>
              <a:t>未満をめやすにしましょう。</a:t>
            </a:r>
            <a:endParaRPr kumimoji="1" lang="ja-JP" altLang="en-US" sz="2000" b="1" dirty="0">
              <a:solidFill>
                <a:schemeClr val="tx1"/>
              </a:solidFill>
              <a:latin typeface="+mn-ea"/>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68" y="2682340"/>
            <a:ext cx="5396804" cy="3170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8487" y="5802037"/>
            <a:ext cx="25050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フェアリーベジ"/>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6595" y="4020640"/>
            <a:ext cx="3255969" cy="1353061"/>
          </a:xfrm>
          <a:prstGeom prst="rect">
            <a:avLst/>
          </a:prstGeom>
          <a:noFill/>
          <a:ln>
            <a:noFill/>
          </a:ln>
          <a:extLst/>
        </p:spPr>
      </p:pic>
      <p:sp>
        <p:nvSpPr>
          <p:cNvPr id="9" name="角丸四角形 8"/>
          <p:cNvSpPr/>
          <p:nvPr/>
        </p:nvSpPr>
        <p:spPr>
          <a:xfrm>
            <a:off x="217268" y="257729"/>
            <a:ext cx="8675296" cy="71250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bg1"/>
                </a:solidFill>
                <a:latin typeface="HGP創英角ﾎﾟｯﾌﾟ体" panose="040B0A00000000000000" pitchFamily="50" charset="-128"/>
                <a:ea typeface="HGP創英角ﾎﾟｯﾌﾟ体" panose="040B0A00000000000000" pitchFamily="50" charset="-128"/>
              </a:rPr>
              <a:t>野菜</a:t>
            </a:r>
            <a:r>
              <a:rPr lang="ja-JP" altLang="en-US" sz="3600" dirty="0" smtClean="0">
                <a:solidFill>
                  <a:schemeClr val="bg1"/>
                </a:solidFill>
                <a:latin typeface="HGP創英角ﾎﾟｯﾌﾟ体" panose="040B0A00000000000000" pitchFamily="50" charset="-128"/>
                <a:ea typeface="HGP創英角ﾎﾟｯﾌﾟ体" panose="040B0A00000000000000" pitchFamily="50" charset="-128"/>
              </a:rPr>
              <a:t>をたっぷり、塩からいものはひかえよう</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10" name="Picture 2" descr="http://1.bp.blogspot.com/-eJGNGE4u8LA/UsZuCAMuehI/AAAAAAAAc2c/QQ5eBSC2Ey0/s800/mark_bats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0331" y="911577"/>
            <a:ext cx="1938501" cy="1938501"/>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183662" y="1458391"/>
            <a:ext cx="2071838" cy="792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latin typeface="HGS創英角ﾎﾟｯﾌﾟ体" panose="040B0A00000000000000" pitchFamily="50" charset="-128"/>
                <a:ea typeface="HGS創英角ﾎﾟｯﾌﾟ体" panose="040B0A00000000000000" pitchFamily="50" charset="-128"/>
              </a:rPr>
              <a:t>塩辛いもの</a:t>
            </a:r>
            <a:endParaRPr kumimoji="1" lang="en-US" altLang="ja-JP" sz="2400" dirty="0" smtClean="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400" dirty="0" smtClean="0">
                <a:solidFill>
                  <a:schemeClr val="tx1"/>
                </a:solidFill>
                <a:latin typeface="HGS創英角ﾎﾟｯﾌﾟ体" panose="040B0A00000000000000" pitchFamily="50" charset="-128"/>
                <a:ea typeface="HGS創英角ﾎﾟｯﾌﾟ体" panose="040B0A00000000000000" pitchFamily="50" charset="-128"/>
              </a:rPr>
              <a:t>こげ</a:t>
            </a:r>
            <a:endParaRPr lang="en-US" altLang="ja-JP" sz="2400" dirty="0" smtClean="0">
              <a:solidFill>
                <a:schemeClr val="tx1"/>
              </a:solidFill>
              <a:latin typeface="HGS創英角ﾎﾟｯﾌﾟ体" panose="040B0A00000000000000" pitchFamily="50" charset="-128"/>
              <a:ea typeface="HGS創英角ﾎﾟｯﾌﾟ体" panose="040B0A00000000000000" pitchFamily="50" charset="-128"/>
            </a:endParaRPr>
          </a:p>
          <a:p>
            <a:pPr algn="ctr"/>
            <a:r>
              <a:rPr kumimoji="1" lang="ja-JP" altLang="en-US" sz="2400" dirty="0">
                <a:solidFill>
                  <a:schemeClr val="tx1"/>
                </a:solidFill>
                <a:latin typeface="HGS創英角ﾎﾟｯﾌﾟ体" panose="040B0A00000000000000" pitchFamily="50" charset="-128"/>
                <a:ea typeface="HGS創英角ﾎﾟｯﾌﾟ体" panose="040B0A00000000000000" pitchFamily="50" charset="-128"/>
              </a:rPr>
              <a:t>カビ</a:t>
            </a:r>
          </a:p>
        </p:txBody>
      </p:sp>
      <p:sp>
        <p:nvSpPr>
          <p:cNvPr id="5" name="ドーナツ 4"/>
          <p:cNvSpPr/>
          <p:nvPr/>
        </p:nvSpPr>
        <p:spPr>
          <a:xfrm>
            <a:off x="6254700" y="1150652"/>
            <a:ext cx="1574090" cy="1538561"/>
          </a:xfrm>
          <a:prstGeom prst="donut">
            <a:avLst>
              <a:gd name="adj" fmla="val 16935"/>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正方形/長方形 11"/>
          <p:cNvSpPr/>
          <p:nvPr/>
        </p:nvSpPr>
        <p:spPr>
          <a:xfrm>
            <a:off x="6005826" y="1523887"/>
            <a:ext cx="2071838" cy="792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latin typeface="HGS創英角ﾎﾟｯﾌﾟ体" panose="040B0A00000000000000" pitchFamily="50" charset="-128"/>
                <a:ea typeface="HGS創英角ﾎﾟｯﾌﾟ体" panose="040B0A00000000000000" pitchFamily="50" charset="-128"/>
              </a:rPr>
              <a:t>野菜</a:t>
            </a:r>
            <a:endParaRPr lang="en-US" altLang="ja-JP" sz="2400" dirty="0" smtClean="0">
              <a:solidFill>
                <a:schemeClr val="tx1"/>
              </a:solidFill>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04576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wUhiPjd24qA/UnyHZQgZylI/AAAAAAAAajE/JjH3R2e7GtY/s800/kyukanbi_m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5" y="1221232"/>
            <a:ext cx="7397073" cy="5498168"/>
          </a:xfrm>
          <a:prstGeom prst="rect">
            <a:avLst/>
          </a:prstGeom>
          <a:solidFill>
            <a:schemeClr val="tx1"/>
          </a:solidFill>
        </p:spPr>
      </p:pic>
      <p:sp>
        <p:nvSpPr>
          <p:cNvPr id="5" name="角丸四角形 4"/>
          <p:cNvSpPr/>
          <p:nvPr/>
        </p:nvSpPr>
        <p:spPr>
          <a:xfrm>
            <a:off x="920257" y="257729"/>
            <a:ext cx="7416824" cy="71250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お酒</a:t>
            </a:r>
            <a:r>
              <a:rPr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は飲み過ぎない</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8194" name="Picture 2" descr="http://3.bp.blogspot.com/-aye-wweFgWI/UnyHYhjtShI/AAAAAAAAai4/SYkqILEZsBA/s800/kyukan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149079"/>
            <a:ext cx="2912469" cy="218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372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323528" y="193675"/>
            <a:ext cx="8640960" cy="64807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bg1"/>
                </a:solidFill>
                <a:latin typeface="HGP創英角ﾎﾟｯﾌﾟ体" panose="040B0A00000000000000" pitchFamily="50" charset="-128"/>
                <a:ea typeface="HGP創英角ﾎﾟｯﾌﾟ体" panose="040B0A00000000000000" pitchFamily="50" charset="-128"/>
              </a:rPr>
              <a:t>みん</a:t>
            </a:r>
            <a:r>
              <a:rPr lang="ja-JP" altLang="en-US" sz="3600" dirty="0">
                <a:solidFill>
                  <a:schemeClr val="bg1"/>
                </a:solidFill>
                <a:latin typeface="HGP創英角ﾎﾟｯﾌﾟ体" panose="040B0A00000000000000" pitchFamily="50" charset="-128"/>
                <a:ea typeface="HGP創英角ﾎﾟｯﾌﾟ体" panose="040B0A00000000000000" pitchFamily="50" charset="-128"/>
              </a:rPr>
              <a:t>な</a:t>
            </a:r>
            <a:r>
              <a:rPr lang="ja-JP" altLang="en-US" sz="3600" dirty="0" smtClean="0">
                <a:solidFill>
                  <a:schemeClr val="bg1"/>
                </a:solidFill>
                <a:latin typeface="HGP創英角ﾎﾟｯﾌﾟ体" panose="040B0A00000000000000" pitchFamily="50" charset="-128"/>
                <a:ea typeface="HGP創英角ﾎﾟｯﾌﾟ体" panose="040B0A00000000000000" pitchFamily="50" charset="-128"/>
              </a:rPr>
              <a:t>は家に帰ってから何をしてますか？</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992" y="1665463"/>
            <a:ext cx="2169919" cy="190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050" y="3928451"/>
            <a:ext cx="2013410" cy="241575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0668" y="991485"/>
            <a:ext cx="1934884" cy="1825296"/>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7702" y="2938634"/>
            <a:ext cx="2014953" cy="2014953"/>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04" y="1268760"/>
            <a:ext cx="2113456" cy="2113456"/>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1041" y="3982200"/>
            <a:ext cx="1783675" cy="2188559"/>
          </a:xfrm>
          <a:prstGeom prst="rect">
            <a:avLst/>
          </a:prstGeom>
        </p:spPr>
      </p:pic>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7697" y="5083099"/>
            <a:ext cx="1532359" cy="1563631"/>
          </a:xfrm>
          <a:prstGeom prst="rect">
            <a:avLst/>
          </a:prstGeom>
        </p:spPr>
      </p:pic>
    </p:spTree>
    <p:extLst>
      <p:ext uri="{BB962C8B-B14F-4D97-AF65-F5344CB8AC3E}">
        <p14:creationId xmlns:p14="http://schemas.microsoft.com/office/powerpoint/2010/main" val="4270824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VjvaDJTQoRQ/U7O6zbtXwkI/AAAAAAAAiTE/5OX5Akk7E9w/s800/nedoko_smartph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4" y="3491299"/>
            <a:ext cx="3528392" cy="324394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6405" y="3601102"/>
            <a:ext cx="2612315" cy="31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1.bp.blogspot.com/-eJGNGE4u8LA/UsZuCAMuehI/AAAAAAAAc2c/QQ5eBSC2Ey0/s800/mark_bats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565" y="3601102"/>
            <a:ext cx="3024336" cy="3024336"/>
          </a:xfrm>
          <a:prstGeom prst="rect">
            <a:avLst/>
          </a:prstGeom>
          <a:noFill/>
          <a:extLst>
            <a:ext uri="{909E8E84-426E-40DD-AFC4-6F175D3DCCD1}">
              <a14:hiddenFill xmlns:a14="http://schemas.microsoft.com/office/drawing/2010/main">
                <a:solidFill>
                  <a:srgbClr val="FFFFFF"/>
                </a:solidFill>
              </a14:hiddenFill>
            </a:ext>
          </a:extLst>
        </p:spPr>
      </p:pic>
      <p:sp>
        <p:nvSpPr>
          <p:cNvPr id="7" name="ドーナツ 6"/>
          <p:cNvSpPr/>
          <p:nvPr/>
        </p:nvSpPr>
        <p:spPr>
          <a:xfrm>
            <a:off x="5442407" y="4009768"/>
            <a:ext cx="2320309" cy="2332268"/>
          </a:xfrm>
          <a:prstGeom prst="donut">
            <a:avLst>
              <a:gd name="adj" fmla="val 16935"/>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角丸四角形 7"/>
          <p:cNvSpPr/>
          <p:nvPr/>
        </p:nvSpPr>
        <p:spPr>
          <a:xfrm>
            <a:off x="1101800" y="193675"/>
            <a:ext cx="7416824" cy="64807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早寝・早起きは、なんでいいの？</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2" name="円/楕円 1"/>
          <p:cNvSpPr/>
          <p:nvPr/>
        </p:nvSpPr>
        <p:spPr>
          <a:xfrm>
            <a:off x="179512" y="1045200"/>
            <a:ext cx="4630700" cy="22225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b="1" dirty="0" smtClean="0">
                <a:solidFill>
                  <a:srgbClr val="FF0000"/>
                </a:solidFill>
              </a:rPr>
              <a:t>　　　　　</a:t>
            </a:r>
            <a:r>
              <a:rPr kumimoji="1" lang="ja-JP" altLang="en-US" sz="1200" b="1" dirty="0" smtClean="0">
                <a:solidFill>
                  <a:srgbClr val="FF0000"/>
                </a:solidFill>
              </a:rPr>
              <a:t>せいちょう</a:t>
            </a:r>
            <a:endParaRPr kumimoji="1" lang="en-US" altLang="ja-JP" sz="1000" b="1" dirty="0" smtClean="0">
              <a:solidFill>
                <a:srgbClr val="FF0000"/>
              </a:solidFill>
            </a:endParaRPr>
          </a:p>
          <a:p>
            <a:pPr algn="ctr"/>
            <a:r>
              <a:rPr kumimoji="1" lang="ja-JP" altLang="en-US" sz="3200" b="1" dirty="0" smtClean="0">
                <a:solidFill>
                  <a:srgbClr val="FF0000"/>
                </a:solidFill>
              </a:rPr>
              <a:t>成長ホルモン</a:t>
            </a:r>
            <a:endParaRPr kumimoji="1" lang="en-US" altLang="ja-JP" sz="3200" b="1" dirty="0" smtClean="0">
              <a:solidFill>
                <a:srgbClr val="FF0000"/>
              </a:solidFill>
            </a:endParaRPr>
          </a:p>
          <a:p>
            <a:pPr algn="ctr"/>
            <a:r>
              <a:rPr kumimoji="1" lang="ja-JP" altLang="en-US" sz="2400" dirty="0" smtClean="0">
                <a:solidFill>
                  <a:schemeClr val="tx1"/>
                </a:solidFill>
              </a:rPr>
              <a:t>夜１０時から午前２時に</a:t>
            </a:r>
            <a:endParaRPr kumimoji="1" lang="en-US" altLang="ja-JP" sz="2400" dirty="0" smtClean="0">
              <a:solidFill>
                <a:schemeClr val="tx1"/>
              </a:solidFill>
            </a:endParaRPr>
          </a:p>
          <a:p>
            <a:pPr algn="ctr"/>
            <a:r>
              <a:rPr lang="ja-JP" altLang="en-US" sz="1200" dirty="0" smtClean="0">
                <a:solidFill>
                  <a:schemeClr val="tx1"/>
                </a:solidFill>
              </a:rPr>
              <a:t>　　　　　　　　　　ぶんぴつ</a:t>
            </a:r>
            <a:endParaRPr lang="en-US" altLang="ja-JP" sz="1200" dirty="0">
              <a:solidFill>
                <a:schemeClr val="tx1"/>
              </a:solidFill>
            </a:endParaRPr>
          </a:p>
          <a:p>
            <a:pPr algn="ctr"/>
            <a:r>
              <a:rPr kumimoji="1" lang="ja-JP" altLang="en-US" sz="2400" dirty="0" smtClean="0">
                <a:solidFill>
                  <a:schemeClr val="tx1"/>
                </a:solidFill>
              </a:rPr>
              <a:t>一番多く分泌</a:t>
            </a:r>
            <a:endParaRPr kumimoji="1" lang="ja-JP" altLang="en-US" sz="2400" dirty="0">
              <a:solidFill>
                <a:schemeClr val="tx1"/>
              </a:solidFill>
            </a:endParaRPr>
          </a:p>
        </p:txBody>
      </p:sp>
      <p:sp>
        <p:nvSpPr>
          <p:cNvPr id="9" name="ストライプ矢印 8"/>
          <p:cNvSpPr/>
          <p:nvPr/>
        </p:nvSpPr>
        <p:spPr>
          <a:xfrm>
            <a:off x="3894821" y="1543543"/>
            <a:ext cx="1429357" cy="46805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5580112" y="1045199"/>
            <a:ext cx="3240360" cy="2222545"/>
          </a:xfrm>
          <a:prstGeom prst="roundRect">
            <a:avLst/>
          </a:prstGeom>
          <a:noFill/>
          <a:ln>
            <a:solidFill>
              <a:srgbClr val="D63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からだをつくる</a:t>
            </a:r>
            <a:endParaRPr kumimoji="1"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sz="1200" dirty="0" smtClean="0">
                <a:solidFill>
                  <a:schemeClr val="tx1"/>
                </a:solidFill>
                <a:latin typeface="HGP創英角ﾎﾟｯﾌﾟ体" panose="040B0A00000000000000" pitchFamily="50" charset="-128"/>
                <a:ea typeface="HGP創英角ﾎﾟｯﾌﾟ体" panose="040B0A00000000000000" pitchFamily="50" charset="-128"/>
              </a:rPr>
              <a:t>　　　　</a:t>
            </a:r>
            <a:r>
              <a:rPr kumimoji="1" lang="ja-JP" altLang="en-US" sz="1200" dirty="0" smtClean="0">
                <a:solidFill>
                  <a:schemeClr val="tx1"/>
                </a:solidFill>
                <a:latin typeface="ＭＳ Ｐゴシック" panose="020B0600070205080204" pitchFamily="50" charset="-128"/>
                <a:ea typeface="ＭＳ Ｐゴシック" panose="020B0600070205080204" pitchFamily="50" charset="-128"/>
              </a:rPr>
              <a:t>せいちょう</a:t>
            </a:r>
            <a:endParaRPr kumimoji="1" lang="en-US" altLang="ja-JP" sz="1200"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smtClean="0">
                <a:solidFill>
                  <a:schemeClr val="tx1"/>
                </a:solidFill>
                <a:latin typeface="+mn-ea"/>
              </a:rPr>
              <a:t>　・身体の成長</a:t>
            </a:r>
            <a:endParaRPr kumimoji="1" lang="en-US" altLang="ja-JP" sz="2400" dirty="0" smtClean="0">
              <a:solidFill>
                <a:schemeClr val="tx1"/>
              </a:solidFill>
              <a:latin typeface="+mn-ea"/>
            </a:endParaRPr>
          </a:p>
          <a:p>
            <a:r>
              <a:rPr lang="ja-JP" altLang="en-US" sz="1200" dirty="0">
                <a:solidFill>
                  <a:schemeClr val="tx1"/>
                </a:solidFill>
                <a:latin typeface="+mn-ea"/>
              </a:rPr>
              <a:t>　</a:t>
            </a:r>
            <a:r>
              <a:rPr lang="ja-JP" altLang="en-US" sz="1200" dirty="0" smtClean="0">
                <a:solidFill>
                  <a:schemeClr val="tx1"/>
                </a:solidFill>
                <a:latin typeface="+mn-ea"/>
              </a:rPr>
              <a:t>　　　ひろう　　かいふく</a:t>
            </a:r>
            <a:endParaRPr lang="en-US" altLang="ja-JP" sz="1200" dirty="0" smtClean="0">
              <a:solidFill>
                <a:schemeClr val="tx1"/>
              </a:solidFill>
              <a:latin typeface="+mn-ea"/>
            </a:endParaRPr>
          </a:p>
          <a:p>
            <a:r>
              <a:rPr kumimoji="1" lang="ja-JP" altLang="en-US" sz="2400" dirty="0" smtClean="0">
                <a:solidFill>
                  <a:schemeClr val="tx1"/>
                </a:solidFill>
                <a:latin typeface="+mn-ea"/>
              </a:rPr>
              <a:t>　・疲労回復</a:t>
            </a:r>
            <a:endParaRPr kumimoji="1" lang="ja-JP" altLang="en-US" sz="2400" dirty="0">
              <a:solidFill>
                <a:schemeClr val="tx1"/>
              </a:solidFill>
              <a:latin typeface="+mn-ea"/>
            </a:endParaRPr>
          </a:p>
        </p:txBody>
      </p:sp>
    </p:spTree>
    <p:extLst>
      <p:ext uri="{BB962C8B-B14F-4D97-AF65-F5344CB8AC3E}">
        <p14:creationId xmlns:p14="http://schemas.microsoft.com/office/powerpoint/2010/main" val="42164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22543" y="188640"/>
            <a:ext cx="7114937" cy="911162"/>
          </a:xfrm>
          <a:prstGeom prst="round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smtClean="0">
                <a:solidFill>
                  <a:prstClr val="black"/>
                </a:solidFill>
                <a:latin typeface="HGS創英角ﾎﾟｯﾌﾟ体" panose="040B0A00000000000000" pitchFamily="50" charset="-128"/>
                <a:ea typeface="HGS創英角ﾎﾟｯﾌﾟ体" panose="040B0A00000000000000" pitchFamily="50" charset="-128"/>
              </a:rPr>
              <a:t>がん</a:t>
            </a:r>
            <a:r>
              <a:rPr lang="ja-JP" altLang="en-US" sz="4000" dirty="0">
                <a:solidFill>
                  <a:prstClr val="black"/>
                </a:solidFill>
                <a:latin typeface="HGS創英角ﾎﾟｯﾌﾟ体" panose="040B0A00000000000000" pitchFamily="50" charset="-128"/>
                <a:ea typeface="HGS創英角ﾎﾟｯﾌﾟ体" panose="040B0A00000000000000" pitchFamily="50" charset="-128"/>
              </a:rPr>
              <a:t>を防ぐための新</a:t>
            </a:r>
            <a:r>
              <a:rPr lang="en-US" altLang="ja-JP" sz="4000" dirty="0">
                <a:solidFill>
                  <a:prstClr val="black"/>
                </a:solidFill>
                <a:latin typeface="HGS創英角ﾎﾟｯﾌﾟ体" panose="040B0A00000000000000" pitchFamily="50" charset="-128"/>
                <a:ea typeface="HGS創英角ﾎﾟｯﾌﾟ体" panose="040B0A00000000000000" pitchFamily="50" charset="-128"/>
              </a:rPr>
              <a:t>12</a:t>
            </a:r>
            <a:r>
              <a:rPr lang="ja-JP" altLang="en-US" sz="4000" dirty="0">
                <a:solidFill>
                  <a:prstClr val="black"/>
                </a:solidFill>
                <a:latin typeface="HGS創英角ﾎﾟｯﾌﾟ体" panose="040B0A00000000000000" pitchFamily="50" charset="-128"/>
                <a:ea typeface="HGS創英角ﾎﾟｯﾌﾟ体" panose="040B0A00000000000000" pitchFamily="50" charset="-128"/>
              </a:rPr>
              <a:t>か</a:t>
            </a:r>
            <a:r>
              <a:rPr lang="ja-JP" altLang="en-US" sz="4000" dirty="0" smtClean="0">
                <a:solidFill>
                  <a:prstClr val="black"/>
                </a:solidFill>
                <a:latin typeface="HGS創英角ﾎﾟｯﾌﾟ体" panose="040B0A00000000000000" pitchFamily="50" charset="-128"/>
                <a:ea typeface="HGS創英角ﾎﾟｯﾌﾟ体" panose="040B0A00000000000000" pitchFamily="50" charset="-128"/>
              </a:rPr>
              <a:t>条</a:t>
            </a:r>
            <a:endParaRPr lang="ja-JP" altLang="en-US" sz="4000" dirty="0">
              <a:solidFill>
                <a:prstClr val="black"/>
              </a:solidFill>
              <a:latin typeface="HGS創英角ﾎﾟｯﾌﾟ体" panose="040B0A00000000000000" pitchFamily="50" charset="-128"/>
              <a:ea typeface="HGS創英角ﾎﾟｯﾌﾟ体" panose="040B0A00000000000000" pitchFamily="50" charset="-128"/>
            </a:endParaRPr>
          </a:p>
        </p:txBody>
      </p:sp>
      <p:sp>
        <p:nvSpPr>
          <p:cNvPr id="2" name="角丸四角形 1"/>
          <p:cNvSpPr/>
          <p:nvPr/>
        </p:nvSpPr>
        <p:spPr>
          <a:xfrm>
            <a:off x="467544" y="1268760"/>
            <a:ext cx="8476352" cy="5112567"/>
          </a:xfrm>
          <a:prstGeom prst="roundRect">
            <a:avLst/>
          </a:prstGeom>
          <a:solidFill>
            <a:srgbClr val="007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000" dirty="0" smtClean="0">
              <a:solidFill>
                <a:prstClr val="white"/>
              </a:solidFill>
              <a:latin typeface="HGS創英角ﾎﾟｯﾌﾟ体" panose="040B0A00000000000000" pitchFamily="50" charset="-128"/>
              <a:ea typeface="HGS創英角ﾎﾟｯﾌﾟ体" panose="040B0A00000000000000" pitchFamily="50" charset="-128"/>
            </a:endParaRPr>
          </a:p>
          <a:p>
            <a:endParaRPr lang="en-US" altLang="ja-JP" sz="1000" dirty="0" smtClean="0">
              <a:solidFill>
                <a:prstClr val="white"/>
              </a:solidFill>
              <a:latin typeface="HGS創英角ﾎﾟｯﾌﾟ体" panose="040B0A00000000000000" pitchFamily="50" charset="-128"/>
              <a:ea typeface="HGS創英角ﾎﾟｯﾌﾟ体" panose="040B0A00000000000000" pitchFamily="50" charset="-128"/>
            </a:endParaRPr>
          </a:p>
          <a:p>
            <a:endParaRPr lang="en-US" altLang="ja-JP" sz="3200" dirty="0" smtClean="0">
              <a:solidFill>
                <a:prstClr val="white"/>
              </a:solidFill>
              <a:latin typeface="HGS創英角ﾎﾟｯﾌﾟ体" panose="040B0A00000000000000" pitchFamily="50" charset="-128"/>
              <a:ea typeface="HGS創英角ﾎﾟｯﾌﾟ体" panose="040B0A00000000000000" pitchFamily="50" charset="-128"/>
            </a:endParaRPr>
          </a:p>
          <a:p>
            <a:endParaRPr lang="en-US" altLang="ja-JP" sz="3200" dirty="0">
              <a:solidFill>
                <a:prstClr val="white"/>
              </a:solidFill>
              <a:latin typeface="HGS創英角ﾎﾟｯﾌﾟ体" panose="040B0A00000000000000" pitchFamily="50" charset="-128"/>
              <a:ea typeface="HGS創英角ﾎﾟｯﾌﾟ体" panose="040B0A00000000000000" pitchFamily="50" charset="-128"/>
            </a:endParaRPr>
          </a:p>
        </p:txBody>
      </p:sp>
      <p:sp>
        <p:nvSpPr>
          <p:cNvPr id="7" name="テキスト ボックス 6"/>
          <p:cNvSpPr txBox="1"/>
          <p:nvPr/>
        </p:nvSpPr>
        <p:spPr>
          <a:xfrm>
            <a:off x="899592" y="1484784"/>
            <a:ext cx="8009622" cy="4524315"/>
          </a:xfrm>
          <a:prstGeom prst="rect">
            <a:avLst/>
          </a:prstGeom>
          <a:noFill/>
        </p:spPr>
        <p:txBody>
          <a:bodyPr wrap="square" rtlCol="0">
            <a:spAutoFit/>
          </a:bodyPr>
          <a:lstStyle/>
          <a:p>
            <a:r>
              <a:rPr lang="ja-JP" altLang="en-US" sz="2400" dirty="0" smtClean="0">
                <a:solidFill>
                  <a:prstClr val="white"/>
                </a:solidFill>
                <a:latin typeface="HGS創英角ﾎﾟｯﾌﾟ体" panose="040B0A00000000000000" pitchFamily="50" charset="-128"/>
                <a:ea typeface="HGS創英角ﾎﾟｯﾌﾟ体" panose="040B0A00000000000000" pitchFamily="50" charset="-128"/>
              </a:rPr>
              <a:t>１</a:t>
            </a:r>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．たばこは吸わない</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２．他人のたばこの煙をできるだけ避ける</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３．お酒はほどほどに</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４．バランスのとれた食生活を</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５．塩辛い食品は控えめに</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６．野菜や果物は不足にならないように</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７．適度に運動</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８．適切な体重維持</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９．ウイルスや細菌の感染予防と治療</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１０．定期的ながん検診を</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１１．身体の異常に気がついたら、すぐに受診を</a:t>
            </a:r>
          </a:p>
          <a:p>
            <a:r>
              <a:rPr lang="ja-JP" altLang="en-US" sz="2400" dirty="0">
                <a:solidFill>
                  <a:prstClr val="white"/>
                </a:solidFill>
                <a:latin typeface="HGS創英角ﾎﾟｯﾌﾟ体" panose="040B0A00000000000000" pitchFamily="50" charset="-128"/>
                <a:ea typeface="HGS創英角ﾎﾟｯﾌﾟ体" panose="040B0A00000000000000" pitchFamily="50" charset="-128"/>
              </a:rPr>
              <a:t>１２．正しいがん情報でがんを知ること</a:t>
            </a:r>
            <a:r>
              <a:rPr lang="ja-JP" altLang="en-US" sz="2400" dirty="0" smtClean="0">
                <a:solidFill>
                  <a:prstClr val="white"/>
                </a:solidFill>
                <a:latin typeface="HGS創英角ﾎﾟｯﾌﾟ体" panose="040B0A00000000000000" pitchFamily="50" charset="-128"/>
                <a:ea typeface="HGS創英角ﾎﾟｯﾌﾟ体" panose="040B0A00000000000000" pitchFamily="50" charset="-128"/>
              </a:rPr>
              <a:t>から</a:t>
            </a:r>
            <a:endParaRPr lang="ja-JP" altLang="en-US" sz="2400" dirty="0">
              <a:solidFill>
                <a:prstClr val="white"/>
              </a:solidFill>
              <a:latin typeface="HGS創英角ﾎﾟｯﾌﾟ体" panose="040B0A00000000000000" pitchFamily="50" charset="-128"/>
              <a:ea typeface="HGS創英角ﾎﾟｯﾌﾟ体" panose="040B0A00000000000000" pitchFamily="50" charset="-128"/>
            </a:endParaRPr>
          </a:p>
        </p:txBody>
      </p:sp>
      <p:pic>
        <p:nvPicPr>
          <p:cNvPr id="6148" name="Picture 4" descr="http://4.bp.blogspot.com/-8n8y9H2F-Sk/VEETH92qFlI/AAAAAAAAoZw/7ciJcvY8yZ0/s800/meneki_goo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7026" y="2492896"/>
            <a:ext cx="2412025" cy="249642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746954" y="6381327"/>
            <a:ext cx="8009622" cy="400110"/>
          </a:xfrm>
          <a:prstGeom prst="rect">
            <a:avLst/>
          </a:prstGeom>
          <a:noFill/>
        </p:spPr>
        <p:txBody>
          <a:bodyPr wrap="square" rtlCol="0">
            <a:spAutoFit/>
          </a:bodyPr>
          <a:lstStyle/>
          <a:p>
            <a:r>
              <a:rPr lang="ja-JP" altLang="en-US" dirty="0" smtClean="0">
                <a:latin typeface="HGS創英角ﾎﾟｯﾌﾟ体" panose="040B0A00000000000000" pitchFamily="50" charset="-128"/>
                <a:ea typeface="HGS創英角ﾎﾟｯﾌﾟ体" panose="040B0A00000000000000" pitchFamily="50" charset="-128"/>
              </a:rPr>
              <a:t>国立</a:t>
            </a:r>
            <a:r>
              <a:rPr lang="ja-JP" altLang="en-US" dirty="0">
                <a:latin typeface="HGS創英角ﾎﾟｯﾌﾟ体" panose="040B0A00000000000000" pitchFamily="50" charset="-128"/>
                <a:ea typeface="HGS創英角ﾎﾟｯﾌﾟ体" panose="040B0A00000000000000" pitchFamily="50" charset="-128"/>
              </a:rPr>
              <a:t>がん研究センターがん予防・検診研究</a:t>
            </a:r>
            <a:r>
              <a:rPr lang="ja-JP" altLang="en-US" dirty="0" smtClean="0">
                <a:latin typeface="HGS創英角ﾎﾟｯﾌﾟ体" panose="040B0A00000000000000" pitchFamily="50" charset="-128"/>
                <a:ea typeface="HGS創英角ﾎﾟｯﾌﾟ体" panose="040B0A00000000000000" pitchFamily="50" charset="-128"/>
              </a:rPr>
              <a:t>センターまとめ</a:t>
            </a:r>
            <a:r>
              <a:rPr lang="ja-JP" altLang="en-US" sz="2000" dirty="0" smtClean="0">
                <a:latin typeface="HGS創英角ﾎﾟｯﾌﾟ体" panose="040B0A00000000000000" pitchFamily="50" charset="-128"/>
                <a:ea typeface="HGS創英角ﾎﾟｯﾌﾟ体" panose="040B0A00000000000000" pitchFamily="50" charset="-128"/>
              </a:rPr>
              <a:t>　</a:t>
            </a:r>
            <a:endParaRPr lang="en-US" altLang="ja-JP" sz="20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3699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bp.blogspot.com/-7qyMMUmZN8w/U0IIChQfjeI/AAAAAAAAe3I/M1LFKvr5bVk/s800/echo_kens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2718" y="3949143"/>
            <a:ext cx="324802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4.bp.blogspot.com/-bIOp2eO9k18/UvTeA1XXwfI/AAAAAAAAdiI/gBEXNZEQ1TQ/s800/man_xray_rentog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6192" y="3878313"/>
            <a:ext cx="1935315" cy="2694360"/>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6"/>
          <p:cNvSpPr/>
          <p:nvPr/>
        </p:nvSpPr>
        <p:spPr>
          <a:xfrm>
            <a:off x="1101800" y="193674"/>
            <a:ext cx="7416824" cy="100906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00" dirty="0" smtClean="0">
                <a:solidFill>
                  <a:schemeClr val="bg1"/>
                </a:solidFill>
                <a:latin typeface="HGP創英角ﾎﾟｯﾌﾟ体" panose="040B0A00000000000000" pitchFamily="50" charset="-128"/>
                <a:ea typeface="HGP創英角ﾎﾟｯﾌﾟ体" panose="040B0A00000000000000" pitchFamily="50" charset="-128"/>
              </a:rPr>
              <a:t>　　　　　　　け　ん　し　ん　　　　　ぜ　っ　た　い　　　</a:t>
            </a:r>
            <a:endParaRPr lang="en-US" altLang="ja-JP" sz="1400" dirty="0" smtClean="0">
              <a:solidFill>
                <a:schemeClr val="bg1"/>
              </a:solidFill>
              <a:latin typeface="HGP創英角ﾎﾟｯﾌﾟ体" panose="040B0A00000000000000" pitchFamily="50" charset="-128"/>
              <a:ea typeface="HGP創英角ﾎﾟｯﾌﾟ体" panose="040B0A00000000000000" pitchFamily="50" charset="-128"/>
            </a:endParaRPr>
          </a:p>
          <a:p>
            <a:pPr algn="ctr"/>
            <a:r>
              <a:rPr lang="ja-JP" altLang="en-US" sz="4400" dirty="0" smtClean="0">
                <a:solidFill>
                  <a:schemeClr val="bg1"/>
                </a:solidFill>
                <a:latin typeface="HGP創英角ﾎﾟｯﾌﾟ体" panose="040B0A00000000000000" pitchFamily="50" charset="-128"/>
                <a:ea typeface="HGP創英角ﾎﾟｯﾌﾟ体" panose="040B0A00000000000000" pitchFamily="50" charset="-128"/>
              </a:rPr>
              <a:t>がん検診は絶対大事！</a:t>
            </a:r>
            <a:endParaRPr kumimoji="1" lang="ja-JP" altLang="en-US" sz="44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5" name="円形吹き出し 4"/>
          <p:cNvSpPr/>
          <p:nvPr/>
        </p:nvSpPr>
        <p:spPr>
          <a:xfrm>
            <a:off x="8106" y="1387320"/>
            <a:ext cx="3915822" cy="2620272"/>
          </a:xfrm>
          <a:prstGeom prst="wedgeEllipseCallout">
            <a:avLst>
              <a:gd name="adj1" fmla="val 6600"/>
              <a:gd name="adj2" fmla="val 5893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望ましい生活習慣</a:t>
            </a:r>
            <a:r>
              <a:rPr lang="ja-JP" altLang="en-US" sz="2400" b="1" dirty="0">
                <a:solidFill>
                  <a:schemeClr val="tx1"/>
                </a:solidFill>
              </a:rPr>
              <a:t>な</a:t>
            </a:r>
            <a:r>
              <a:rPr kumimoji="1" lang="ja-JP" altLang="en-US" sz="2400" b="1" dirty="0" smtClean="0">
                <a:solidFill>
                  <a:schemeClr val="tx1"/>
                </a:solidFill>
              </a:rPr>
              <a:t>ら、がんにはならないの？</a:t>
            </a:r>
            <a:endParaRPr kumimoji="1" lang="ja-JP" altLang="en-US" sz="2400" b="1" dirty="0">
              <a:solidFill>
                <a:schemeClr val="tx1"/>
              </a:solidFill>
            </a:endParaRPr>
          </a:p>
        </p:txBody>
      </p:sp>
      <p:sp>
        <p:nvSpPr>
          <p:cNvPr id="6" name="円形吹き出し 5"/>
          <p:cNvSpPr/>
          <p:nvPr/>
        </p:nvSpPr>
        <p:spPr>
          <a:xfrm>
            <a:off x="4067944" y="1273571"/>
            <a:ext cx="5042977" cy="2570422"/>
          </a:xfrm>
          <a:prstGeom prst="wedgeEllipseCallout">
            <a:avLst>
              <a:gd name="adj1" fmla="val 7730"/>
              <a:gd name="adj2" fmla="val 6634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rPr>
              <a:t>いいえ！</a:t>
            </a:r>
            <a:endParaRPr kumimoji="1" lang="en-US" altLang="ja-JP" sz="2800" b="1" dirty="0" smtClean="0">
              <a:solidFill>
                <a:schemeClr val="tx1"/>
              </a:solidFill>
            </a:endParaRPr>
          </a:p>
          <a:p>
            <a:pPr algn="ctr"/>
            <a:r>
              <a:rPr kumimoji="1" lang="ja-JP" altLang="en-US" sz="2400" b="1" dirty="0" smtClean="0">
                <a:solidFill>
                  <a:schemeClr val="tx1"/>
                </a:solidFill>
              </a:rPr>
              <a:t>がんには、</a:t>
            </a:r>
            <a:r>
              <a:rPr lang="ja-JP" altLang="en-US" sz="2400" b="1" dirty="0" smtClean="0">
                <a:solidFill>
                  <a:schemeClr val="tx1"/>
                </a:solidFill>
              </a:rPr>
              <a:t>原因の分からないものもあります。</a:t>
            </a:r>
            <a:endParaRPr lang="en-US" altLang="ja-JP" sz="2400" b="1" dirty="0" smtClean="0">
              <a:solidFill>
                <a:schemeClr val="tx1"/>
              </a:solidFill>
            </a:endParaRPr>
          </a:p>
          <a:p>
            <a:pPr algn="ctr"/>
            <a:r>
              <a:rPr kumimoji="1" lang="ja-JP" altLang="en-US" sz="2400" b="1" dirty="0" smtClean="0">
                <a:solidFill>
                  <a:schemeClr val="tx1"/>
                </a:solidFill>
              </a:rPr>
              <a:t>がんになっても早い段階で見つける</a:t>
            </a:r>
            <a:r>
              <a:rPr lang="ja-JP" altLang="en-US" sz="2400" b="1" dirty="0" smtClean="0">
                <a:solidFill>
                  <a:schemeClr val="tx1"/>
                </a:solidFill>
              </a:rPr>
              <a:t>ために</a:t>
            </a:r>
            <a:endParaRPr lang="en-US" altLang="ja-JP" sz="2400" b="1" dirty="0" smtClean="0">
              <a:solidFill>
                <a:schemeClr val="tx1"/>
              </a:solidFill>
            </a:endParaRPr>
          </a:p>
          <a:p>
            <a:pPr algn="ctr"/>
            <a:r>
              <a:rPr lang="ja-JP" altLang="en-US" sz="2400" b="1" dirty="0" smtClean="0">
                <a:solidFill>
                  <a:schemeClr val="tx1"/>
                </a:solidFill>
              </a:rPr>
              <a:t>がん検診が大切</a:t>
            </a:r>
            <a:r>
              <a:rPr lang="ja-JP" altLang="en-US" sz="2400" b="1" dirty="0">
                <a:solidFill>
                  <a:schemeClr val="tx1"/>
                </a:solidFill>
              </a:rPr>
              <a:t>で</a:t>
            </a:r>
            <a:r>
              <a:rPr lang="ja-JP" altLang="en-US" sz="2400" b="1" dirty="0" smtClean="0">
                <a:solidFill>
                  <a:schemeClr val="tx1"/>
                </a:solidFill>
              </a:rPr>
              <a:t>す</a:t>
            </a:r>
            <a:r>
              <a:rPr kumimoji="1" lang="ja-JP" altLang="en-US" sz="2400" b="1" dirty="0" smtClean="0">
                <a:solidFill>
                  <a:schemeClr val="tx1"/>
                </a:solidFill>
              </a:rPr>
              <a:t>。</a:t>
            </a:r>
            <a:endParaRPr kumimoji="1" lang="en-US" altLang="ja-JP" sz="2400" b="1" dirty="0" smtClean="0">
              <a:solidFill>
                <a:schemeClr val="tx1"/>
              </a:solidFill>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428" y="4148843"/>
            <a:ext cx="2982858" cy="2420888"/>
          </a:xfrm>
          <a:prstGeom prst="rect">
            <a:avLst/>
          </a:prstGeom>
        </p:spPr>
      </p:pic>
    </p:spTree>
    <p:extLst>
      <p:ext uri="{BB962C8B-B14F-4D97-AF65-F5344CB8AC3E}">
        <p14:creationId xmlns:p14="http://schemas.microsoft.com/office/powerpoint/2010/main" val="650590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073487" y="193673"/>
            <a:ext cx="6912768" cy="85906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もし、</a:t>
            </a:r>
            <a:r>
              <a:rPr lang="ja-JP" altLang="en-US" sz="6000" dirty="0" smtClean="0">
                <a:solidFill>
                  <a:srgbClr val="F4B6D2"/>
                </a:solidFill>
                <a:latin typeface="HGP創英角ﾎﾟｯﾌﾟ体" panose="040B0A00000000000000" pitchFamily="50" charset="-128"/>
                <a:ea typeface="HGP創英角ﾎﾟｯﾌﾟ体" panose="040B0A00000000000000" pitchFamily="50" charset="-128"/>
              </a:rPr>
              <a:t>がん</a:t>
            </a:r>
            <a:r>
              <a:rPr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になったら・・</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8" name="Picture 7" descr="http://1.bp.blogspot.com/-uhPwF4hUgTs/VSufX-J4JHI/AAAAAAAAs6o/CRp8_RFSOiE/s800/nurse2_4_thin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783" y="2964560"/>
            <a:ext cx="1584176" cy="2192632"/>
          </a:xfrm>
          <a:prstGeom prst="rect">
            <a:avLst/>
          </a:prstGeom>
          <a:noFill/>
          <a:extLst>
            <a:ext uri="{909E8E84-426E-40DD-AFC4-6F175D3DCCD1}">
              <a14:hiddenFill xmlns:a14="http://schemas.microsoft.com/office/drawing/2010/main">
                <a:solidFill>
                  <a:srgbClr val="FFFFFF"/>
                </a:solidFill>
              </a14:hiddenFill>
            </a:ext>
          </a:extLst>
        </p:spPr>
      </p:pic>
      <p:sp>
        <p:nvSpPr>
          <p:cNvPr id="5" name="雲形吹き出し 4"/>
          <p:cNvSpPr/>
          <p:nvPr/>
        </p:nvSpPr>
        <p:spPr>
          <a:xfrm>
            <a:off x="135931" y="3212976"/>
            <a:ext cx="3131840" cy="1296144"/>
          </a:xfrm>
          <a:prstGeom prst="cloudCallout">
            <a:avLst>
              <a:gd name="adj1" fmla="val 67514"/>
              <a:gd name="adj2" fmla="val 368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どんな治療</a:t>
            </a:r>
            <a:endParaRPr kumimoji="1" lang="en-US" altLang="ja-JP" dirty="0" smtClean="0"/>
          </a:p>
          <a:p>
            <a:pPr algn="ctr"/>
            <a:r>
              <a:rPr kumimoji="1" lang="ja-JP" altLang="en-US" dirty="0" smtClean="0"/>
              <a:t>をするの？</a:t>
            </a:r>
            <a:endParaRPr kumimoji="1" lang="ja-JP" altLang="en-US" dirty="0"/>
          </a:p>
        </p:txBody>
      </p:sp>
      <p:sp>
        <p:nvSpPr>
          <p:cNvPr id="10" name="雲形吹き出し 9"/>
          <p:cNvSpPr/>
          <p:nvPr/>
        </p:nvSpPr>
        <p:spPr>
          <a:xfrm>
            <a:off x="5724128" y="1242268"/>
            <a:ext cx="3131840" cy="1296144"/>
          </a:xfrm>
          <a:prstGeom prst="cloudCallout">
            <a:avLst>
              <a:gd name="adj1" fmla="val -66119"/>
              <a:gd name="adj2" fmla="val 9709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治療費はいくらかかるのかしら？</a:t>
            </a:r>
            <a:endParaRPr kumimoji="1" lang="ja-JP" altLang="en-US" dirty="0"/>
          </a:p>
        </p:txBody>
      </p:sp>
      <p:sp>
        <p:nvSpPr>
          <p:cNvPr id="11" name="雲形吹き出し 10"/>
          <p:cNvSpPr/>
          <p:nvPr/>
        </p:nvSpPr>
        <p:spPr>
          <a:xfrm>
            <a:off x="6012160" y="2939678"/>
            <a:ext cx="3131840" cy="1296144"/>
          </a:xfrm>
          <a:prstGeom prst="cloudCallout">
            <a:avLst>
              <a:gd name="adj1" fmla="val -72904"/>
              <a:gd name="adj2" fmla="val 1929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smtClean="0"/>
              <a:t>仕事はつづけられるのかしら？</a:t>
            </a:r>
            <a:endParaRPr kumimoji="1" lang="ja-JP" altLang="en-US" dirty="0"/>
          </a:p>
        </p:txBody>
      </p:sp>
      <p:sp>
        <p:nvSpPr>
          <p:cNvPr id="12" name="雲形吹き出し 11"/>
          <p:cNvSpPr/>
          <p:nvPr/>
        </p:nvSpPr>
        <p:spPr>
          <a:xfrm>
            <a:off x="5983632" y="5157192"/>
            <a:ext cx="3131840" cy="1296144"/>
          </a:xfrm>
          <a:prstGeom prst="cloudCallout">
            <a:avLst>
              <a:gd name="adj1" fmla="val -73411"/>
              <a:gd name="adj2" fmla="val -10615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smtClean="0"/>
              <a:t>将来のことが</a:t>
            </a:r>
            <a:endParaRPr lang="en-US" altLang="ja-JP" dirty="0" smtClean="0"/>
          </a:p>
          <a:p>
            <a:pPr algn="ctr"/>
            <a:r>
              <a:rPr lang="ja-JP" altLang="en-US" dirty="0" smtClean="0"/>
              <a:t>不安・・・。</a:t>
            </a:r>
            <a:endParaRPr kumimoji="1" lang="ja-JP" altLang="en-US" dirty="0"/>
          </a:p>
        </p:txBody>
      </p:sp>
      <p:sp>
        <p:nvSpPr>
          <p:cNvPr id="13" name="雲形吹き出し 12"/>
          <p:cNvSpPr/>
          <p:nvPr/>
        </p:nvSpPr>
        <p:spPr>
          <a:xfrm>
            <a:off x="251174" y="5157192"/>
            <a:ext cx="3131840" cy="1296144"/>
          </a:xfrm>
          <a:prstGeom prst="cloudCallout">
            <a:avLst>
              <a:gd name="adj1" fmla="val 69138"/>
              <a:gd name="adj2" fmla="val -10951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治療は痛いの？</a:t>
            </a:r>
            <a:endParaRPr kumimoji="1" lang="ja-JP" altLang="en-US" dirty="0"/>
          </a:p>
        </p:txBody>
      </p:sp>
      <p:sp>
        <p:nvSpPr>
          <p:cNvPr id="14" name="雲形吹き出し 13"/>
          <p:cNvSpPr/>
          <p:nvPr/>
        </p:nvSpPr>
        <p:spPr>
          <a:xfrm>
            <a:off x="109073" y="1337355"/>
            <a:ext cx="3131840" cy="1296144"/>
          </a:xfrm>
          <a:prstGeom prst="cloudCallout">
            <a:avLst>
              <a:gd name="adj1" fmla="val 69974"/>
              <a:gd name="adj2" fmla="val 9224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smtClean="0"/>
              <a:t>自分ががんになるなんて。</a:t>
            </a:r>
            <a:endParaRPr kumimoji="1" lang="ja-JP" altLang="en-US" dirty="0"/>
          </a:p>
        </p:txBody>
      </p:sp>
      <p:sp>
        <p:nvSpPr>
          <p:cNvPr id="17" name="ドーナツ 16"/>
          <p:cNvSpPr/>
          <p:nvPr/>
        </p:nvSpPr>
        <p:spPr>
          <a:xfrm>
            <a:off x="2110443" y="1573150"/>
            <a:ext cx="4896544" cy="4669560"/>
          </a:xfrm>
          <a:prstGeom prst="donut">
            <a:avLst/>
          </a:prstGeom>
          <a:solidFill>
            <a:srgbClr val="FEF6F0">
              <a:alpha val="40000"/>
            </a:srgbClr>
          </a:solidFill>
          <a:ln w="0">
            <a:noFill/>
          </a:ln>
          <a:effectLst>
            <a:glow rad="228600">
              <a:schemeClr val="accent6">
                <a:satMod val="175000"/>
                <a:alpha val="27000"/>
              </a:schemeClr>
            </a:glow>
            <a:softEdge rad="558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雲 15"/>
          <p:cNvSpPr/>
          <p:nvPr/>
        </p:nvSpPr>
        <p:spPr>
          <a:xfrm>
            <a:off x="3383014" y="1735274"/>
            <a:ext cx="2232248" cy="1382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t>不安</a:t>
            </a:r>
            <a:endParaRPr kumimoji="1" lang="ja-JP" altLang="en-US" sz="4400" dirty="0"/>
          </a:p>
        </p:txBody>
      </p:sp>
    </p:spTree>
    <p:extLst>
      <p:ext uri="{BB962C8B-B14F-4D97-AF65-F5344CB8AC3E}">
        <p14:creationId xmlns:p14="http://schemas.microsoft.com/office/powerpoint/2010/main" val="363053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ドーナツ 2"/>
          <p:cNvSpPr/>
          <p:nvPr/>
        </p:nvSpPr>
        <p:spPr>
          <a:xfrm>
            <a:off x="2110443" y="1573150"/>
            <a:ext cx="4896544" cy="4669560"/>
          </a:xfrm>
          <a:prstGeom prst="donut">
            <a:avLst/>
          </a:prstGeom>
          <a:solidFill>
            <a:srgbClr val="FEF6F0">
              <a:alpha val="40000"/>
            </a:srgbClr>
          </a:solidFill>
          <a:ln w="0">
            <a:noFill/>
          </a:ln>
          <a:effectLst>
            <a:glow rad="228600">
              <a:schemeClr val="accent6">
                <a:satMod val="175000"/>
                <a:alpha val="27000"/>
              </a:schemeClr>
            </a:glow>
            <a:softEdge rad="558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角丸四角形 1"/>
          <p:cNvSpPr/>
          <p:nvPr/>
        </p:nvSpPr>
        <p:spPr>
          <a:xfrm>
            <a:off x="539552" y="193673"/>
            <a:ext cx="7776864" cy="85906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bg1"/>
                </a:solidFill>
                <a:latin typeface="HGP創英角ﾎﾟｯﾌﾟ体" panose="040B0A00000000000000" pitchFamily="50" charset="-128"/>
                <a:ea typeface="HGP創英角ﾎﾟｯﾌﾟ体" panose="040B0A00000000000000" pitchFamily="50" charset="-128"/>
              </a:rPr>
              <a:t>それぞれの分野の専門家が支えます！</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6146" name="Picture 2" descr="\\ss160005\share\がん・健康対策班共有\がん\がん担当ファイル\H30がん\がん教育\がん教育\教材\job_doctor_21630_mark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124744"/>
            <a:ext cx="1039888" cy="15578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s160005\share\がん・健康対策班共有\がん\がん担当ファイル\H30がん\がん教育\がん教育\教材\nurse1_4_laugh_23601_mark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924944"/>
            <a:ext cx="1584000" cy="21923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s160005\share\がん・健康対策班共有\がん\がん担当ファイル\H30がん\がん教育\がん教育\教材\yakuzaishi_man_21476_mark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1556792"/>
            <a:ext cx="1152128" cy="15918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s160005\share\がん・健康対策班共有\がん\がん担当ファイル\H30がん\がん教育\がん教育\教材\nurse_shortcut_21997_mark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1526427"/>
            <a:ext cx="934416" cy="1614541"/>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ss160005\share\がん・健康対策班共有\がん\がん担当ファイル\H30がん\がん教育\がん教育\教材\business_warmbiz_woman_21545_mark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3284984"/>
            <a:ext cx="1080120" cy="1687830"/>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3952992" y="2111092"/>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医師</a:t>
            </a:r>
            <a:endPar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6153" name="Picture 9" descr="\\ss160005\share\がん・健康対策班共有\がん\がん担当ファイル\H30がん\がん教育\がん教育\教材\job_eiyoushi_21755_mark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6917" y="5036650"/>
            <a:ext cx="1266971" cy="152647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s160005\share\がん・健康対策班共有\がん\がん担当ファイル\H30がん\がん教育\がん教育\教材\business_coolbiz_man_28490_marke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6189" y="3284984"/>
            <a:ext cx="1078763" cy="1518038"/>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ss160005\share\がん・健康対策班共有\がん\がん担当ファイル\H30がん\がん教育\がん教育\教材\job_kaigoshi_man_28302_mark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7366" y="5036650"/>
            <a:ext cx="1008112" cy="1664848"/>
          </a:xfrm>
          <a:prstGeom prst="rect">
            <a:avLst/>
          </a:prstGeom>
          <a:noFill/>
          <a:extLst>
            <a:ext uri="{909E8E84-426E-40DD-AFC4-6F175D3DCCD1}">
              <a14:hiddenFill xmlns:a14="http://schemas.microsoft.com/office/drawing/2010/main">
                <a:solidFill>
                  <a:srgbClr val="FFFFFF"/>
                </a:solidFill>
              </a14:hiddenFill>
            </a:ext>
          </a:extLst>
        </p:spPr>
      </p:pic>
      <p:sp>
        <p:nvSpPr>
          <p:cNvPr id="25" name="角丸四角形 24"/>
          <p:cNvSpPr/>
          <p:nvPr/>
        </p:nvSpPr>
        <p:spPr>
          <a:xfrm>
            <a:off x="2302412" y="2420888"/>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看護</a:t>
            </a: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師</a:t>
            </a:r>
            <a:endPar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6" name="角丸四角形 25"/>
          <p:cNvSpPr/>
          <p:nvPr/>
        </p:nvSpPr>
        <p:spPr>
          <a:xfrm>
            <a:off x="5667697" y="2420888"/>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薬剤師</a:t>
            </a:r>
            <a:endPar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7" name="角丸四角形 26"/>
          <p:cNvSpPr/>
          <p:nvPr/>
        </p:nvSpPr>
        <p:spPr>
          <a:xfrm>
            <a:off x="6036658" y="4256454"/>
            <a:ext cx="175120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カウンセラー</a:t>
            </a:r>
            <a:endPar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8" name="角丸四角形 27"/>
          <p:cNvSpPr/>
          <p:nvPr/>
        </p:nvSpPr>
        <p:spPr>
          <a:xfrm>
            <a:off x="1511494" y="3941952"/>
            <a:ext cx="1368152" cy="629003"/>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ソーシャル</a:t>
            </a:r>
            <a:endParaRPr lang="en-US" altLang="ja-JP"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ワーカー</a:t>
            </a:r>
            <a:endPar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9" name="角丸四角形 28"/>
          <p:cNvSpPr/>
          <p:nvPr/>
        </p:nvSpPr>
        <p:spPr>
          <a:xfrm>
            <a:off x="2531077" y="5898043"/>
            <a:ext cx="1342165"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管理栄養士</a:t>
            </a:r>
            <a:endPar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1" name="角丸四角形 30"/>
          <p:cNvSpPr/>
          <p:nvPr/>
        </p:nvSpPr>
        <p:spPr>
          <a:xfrm>
            <a:off x="5292080" y="5877272"/>
            <a:ext cx="1187414" cy="629003"/>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リハビリ</a:t>
            </a:r>
            <a:endParaRPr lang="en-US" altLang="ja-JP"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専門職</a:t>
            </a:r>
            <a:endPar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角丸四角形 3"/>
          <p:cNvSpPr/>
          <p:nvPr/>
        </p:nvSpPr>
        <p:spPr>
          <a:xfrm>
            <a:off x="251520" y="1268760"/>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治療法の</a:t>
            </a:r>
            <a:b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選択を</a:t>
            </a: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助ける</a:t>
            </a:r>
          </a:p>
        </p:txBody>
      </p:sp>
      <p:sp>
        <p:nvSpPr>
          <p:cNvPr id="33" name="角丸四角形 32"/>
          <p:cNvSpPr/>
          <p:nvPr/>
        </p:nvSpPr>
        <p:spPr>
          <a:xfrm>
            <a:off x="251520" y="5046061"/>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経済面の</a:t>
            </a:r>
            <a:endParaRPr lang="en-US" altLang="ja-JP"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相談支援</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33"/>
          <p:cNvSpPr/>
          <p:nvPr/>
        </p:nvSpPr>
        <p:spPr>
          <a:xfrm>
            <a:off x="6779749" y="1248661"/>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痛みを</a:t>
            </a:r>
            <a:endParaRPr lang="en-US" altLang="ja-JP"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取り除く</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角丸四角形 34"/>
          <p:cNvSpPr/>
          <p:nvPr/>
        </p:nvSpPr>
        <p:spPr>
          <a:xfrm>
            <a:off x="6909327" y="5075557"/>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日常生活を</a:t>
            </a:r>
            <a:endParaRPr lang="en-US" altLang="ja-JP"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取り戻す</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31629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ドーナツ 2"/>
          <p:cNvSpPr/>
          <p:nvPr/>
        </p:nvSpPr>
        <p:spPr>
          <a:xfrm>
            <a:off x="2110443" y="1573150"/>
            <a:ext cx="4896544" cy="4669560"/>
          </a:xfrm>
          <a:prstGeom prst="donut">
            <a:avLst/>
          </a:prstGeom>
          <a:solidFill>
            <a:srgbClr val="FEF6F0">
              <a:alpha val="40000"/>
            </a:srgbClr>
          </a:solidFill>
          <a:ln w="0">
            <a:noFill/>
          </a:ln>
          <a:effectLst>
            <a:glow rad="228600">
              <a:schemeClr val="accent6">
                <a:satMod val="175000"/>
                <a:alpha val="27000"/>
              </a:schemeClr>
            </a:glow>
            <a:softEdge rad="558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角丸四角形 1"/>
          <p:cNvSpPr/>
          <p:nvPr/>
        </p:nvSpPr>
        <p:spPr>
          <a:xfrm>
            <a:off x="539552" y="193673"/>
            <a:ext cx="7776864" cy="85906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bg1"/>
                </a:solidFill>
                <a:latin typeface="HGP創英角ﾎﾟｯﾌﾟ体" panose="040B0A00000000000000" pitchFamily="50" charset="-128"/>
                <a:ea typeface="HGP創英角ﾎﾟｯﾌﾟ体" panose="040B0A00000000000000" pitchFamily="50" charset="-128"/>
              </a:rPr>
              <a:t>それぞれの分野の専門家が支えます！</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6146" name="Picture 2" descr="\\ss160005\share\がん・健康対策班共有\がん\がん担当ファイル\H30がん\がん教育\がん教育\教材\job_doctor_21630_mark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124744"/>
            <a:ext cx="1039888" cy="15578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s160005\share\がん・健康対策班共有\がん\がん担当ファイル\H30がん\がん教育\がん教育\教材\nurse1_4_laugh_23601_mark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996952"/>
            <a:ext cx="1584000" cy="21923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s160005\share\がん・健康対策班共有\がん\がん担当ファイル\H30がん\がん教育\がん教育\教材\yakuzaishi_man_21476_mark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1556792"/>
            <a:ext cx="1152128" cy="15918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s160005\share\がん・健康対策班共有\がん\がん担当ファイル\H30がん\がん教育\がん教育\教材\nurse_shortcut_21997_mark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1526427"/>
            <a:ext cx="934416" cy="1614541"/>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ss160005\share\がん・健康対策班共有\がん\がん担当ファイル\H30がん\がん教育\がん教育\教材\business_warmbiz_woman_21545_mark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3284984"/>
            <a:ext cx="1080120" cy="1687830"/>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3952992" y="2111092"/>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医師</a:t>
            </a:r>
            <a:endPar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6153" name="Picture 9" descr="\\ss160005\share\がん・健康対策班共有\がん\がん担当ファイル\H30がん\がん教育\がん教育\教材\job_eiyoushi_21755_mark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6917" y="5036650"/>
            <a:ext cx="1266971" cy="152647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s160005\share\がん・健康対策班共有\がん\がん担当ファイル\H30がん\がん教育\がん教育\教材\business_coolbiz_man_28490_marke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6189" y="3284984"/>
            <a:ext cx="1078763" cy="1518038"/>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ss160005\share\がん・健康対策班共有\がん\がん担当ファイル\H30がん\がん教育\がん教育\教材\job_kaigoshi_man_28302_mark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7366" y="5036650"/>
            <a:ext cx="1008112" cy="1664848"/>
          </a:xfrm>
          <a:prstGeom prst="rect">
            <a:avLst/>
          </a:prstGeom>
          <a:noFill/>
          <a:extLst>
            <a:ext uri="{909E8E84-426E-40DD-AFC4-6F175D3DCCD1}">
              <a14:hiddenFill xmlns:a14="http://schemas.microsoft.com/office/drawing/2010/main">
                <a:solidFill>
                  <a:srgbClr val="FFFFFF"/>
                </a:solidFill>
              </a14:hiddenFill>
            </a:ext>
          </a:extLst>
        </p:spPr>
      </p:pic>
      <p:sp>
        <p:nvSpPr>
          <p:cNvPr id="25" name="角丸四角形 24"/>
          <p:cNvSpPr/>
          <p:nvPr/>
        </p:nvSpPr>
        <p:spPr>
          <a:xfrm>
            <a:off x="2302412" y="2420888"/>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看護</a:t>
            </a: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師</a:t>
            </a:r>
            <a:endPar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6" name="角丸四角形 25"/>
          <p:cNvSpPr/>
          <p:nvPr/>
        </p:nvSpPr>
        <p:spPr>
          <a:xfrm>
            <a:off x="5667697" y="2420888"/>
            <a:ext cx="106454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sz="24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薬剤師</a:t>
            </a:r>
            <a:endParaRPr lang="ja-JP" altLang="en-US"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7" name="角丸四角形 26"/>
          <p:cNvSpPr/>
          <p:nvPr/>
        </p:nvSpPr>
        <p:spPr>
          <a:xfrm>
            <a:off x="6036658" y="4256454"/>
            <a:ext cx="1751203"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カウンセラー</a:t>
            </a:r>
            <a:endPar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8" name="角丸四角形 27"/>
          <p:cNvSpPr/>
          <p:nvPr/>
        </p:nvSpPr>
        <p:spPr>
          <a:xfrm>
            <a:off x="1511494" y="3941952"/>
            <a:ext cx="1368152" cy="629003"/>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ソーシャル</a:t>
            </a:r>
            <a:endParaRPr lang="en-US" altLang="ja-JP"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ワーカー</a:t>
            </a:r>
            <a:endPar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9" name="角丸四角形 28"/>
          <p:cNvSpPr/>
          <p:nvPr/>
        </p:nvSpPr>
        <p:spPr>
          <a:xfrm>
            <a:off x="2531077" y="5898043"/>
            <a:ext cx="1342165"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管理栄養士</a:t>
            </a:r>
            <a:endPar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1" name="角丸四角形 30"/>
          <p:cNvSpPr/>
          <p:nvPr/>
        </p:nvSpPr>
        <p:spPr>
          <a:xfrm>
            <a:off x="5292080" y="5877272"/>
            <a:ext cx="1187414" cy="629003"/>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リハビリ</a:t>
            </a:r>
            <a:endParaRPr lang="en-US" altLang="ja-JP"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fontAlgn="base">
              <a:spcAft>
                <a:spcPct val="0"/>
              </a:spcAft>
              <a:defRPr/>
            </a:pP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専門職</a:t>
            </a:r>
            <a:endParaRPr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角丸四角形 3"/>
          <p:cNvSpPr/>
          <p:nvPr/>
        </p:nvSpPr>
        <p:spPr>
          <a:xfrm>
            <a:off x="251520" y="1268760"/>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治療法の</a:t>
            </a:r>
            <a:b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選択を</a:t>
            </a: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助ける</a:t>
            </a:r>
          </a:p>
        </p:txBody>
      </p:sp>
      <p:sp>
        <p:nvSpPr>
          <p:cNvPr id="33" name="角丸四角形 32"/>
          <p:cNvSpPr/>
          <p:nvPr/>
        </p:nvSpPr>
        <p:spPr>
          <a:xfrm>
            <a:off x="251520" y="5046061"/>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経済面の</a:t>
            </a:r>
            <a:endParaRPr lang="en-US" altLang="ja-JP"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相談支援</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33"/>
          <p:cNvSpPr/>
          <p:nvPr/>
        </p:nvSpPr>
        <p:spPr>
          <a:xfrm>
            <a:off x="6779749" y="1248661"/>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痛みを</a:t>
            </a:r>
            <a:endParaRPr lang="en-US" altLang="ja-JP"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取り除く</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角丸四角形 34"/>
          <p:cNvSpPr/>
          <p:nvPr/>
        </p:nvSpPr>
        <p:spPr>
          <a:xfrm>
            <a:off x="6909327" y="5075557"/>
            <a:ext cx="2016224" cy="141386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日常生活を</a:t>
            </a:r>
            <a:endParaRPr lang="en-US" altLang="ja-JP"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取り戻す</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p:cNvSpPr txBox="1"/>
          <p:nvPr/>
        </p:nvSpPr>
        <p:spPr>
          <a:xfrm>
            <a:off x="777792" y="4814092"/>
            <a:ext cx="7609678" cy="1008112"/>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180000" rtlCol="0" anchor="ctr" anchorCtr="0">
            <a:noAutofit/>
          </a:bodyPr>
          <a:lstStyle>
            <a:defPPr>
              <a:defRPr lang="ja-JP"/>
            </a:defPPr>
            <a:lvl1pPr algn="ctr">
              <a:defRPr sz="4800" b="1">
                <a:solidFill>
                  <a:srgbClr val="0070C0"/>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4400" dirty="0" smtClean="0"/>
              <a:t>緩和ケア</a:t>
            </a:r>
            <a:endParaRPr lang="en-US" altLang="ja-JP" sz="4400" dirty="0"/>
          </a:p>
        </p:txBody>
      </p:sp>
    </p:spTree>
    <p:extLst>
      <p:ext uri="{BB962C8B-B14F-4D97-AF65-F5344CB8AC3E}">
        <p14:creationId xmlns:p14="http://schemas.microsoft.com/office/powerpoint/2010/main" val="224124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9" y="620688"/>
            <a:ext cx="7488832"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円弧 45"/>
          <p:cNvSpPr/>
          <p:nvPr/>
        </p:nvSpPr>
        <p:spPr>
          <a:xfrm>
            <a:off x="1596663" y="4940216"/>
            <a:ext cx="648072" cy="3292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円弧 50"/>
          <p:cNvSpPr/>
          <p:nvPr/>
        </p:nvSpPr>
        <p:spPr>
          <a:xfrm rot="21031234">
            <a:off x="1633775" y="4762462"/>
            <a:ext cx="648072" cy="3292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107" name="グループ化 4106"/>
          <p:cNvGrpSpPr/>
          <p:nvPr/>
        </p:nvGrpSpPr>
        <p:grpSpPr>
          <a:xfrm>
            <a:off x="-2856" y="2183157"/>
            <a:ext cx="9146856" cy="4126693"/>
            <a:chOff x="-2856" y="2183157"/>
            <a:chExt cx="9146856" cy="4126693"/>
          </a:xfrm>
        </p:grpSpPr>
        <p:pic>
          <p:nvPicPr>
            <p:cNvPr id="4104" name="Picture 8" descr="http://3.bp.blogspot.com/-JHwzh_ssIiw/UgsroW2XWeI/AAAAAAAAXG8/qGwN8IK2ahk/s800/koujou_m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1584" y="2183157"/>
              <a:ext cx="1728192" cy="2682718"/>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907704" y="5404171"/>
              <a:ext cx="7236296" cy="5848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904848" y="5957236"/>
              <a:ext cx="7236296" cy="18902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http://2.bp.blogspot.com/-756zNBRyNL8/VCkbkKOTRoI/AAAAAAAAnJA/zIJDGZopfCM/s800/koujou_kikai_sou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6" y="4016450"/>
              <a:ext cx="2108726" cy="2293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6961953" y="5311823"/>
              <a:ext cx="504056" cy="562527"/>
              <a:chOff x="5940152" y="5301208"/>
              <a:chExt cx="504056" cy="562527"/>
            </a:xfrm>
          </p:grpSpPr>
          <p:sp>
            <p:nvSpPr>
              <p:cNvPr id="15" name="角丸四角形 14"/>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グループ化 16"/>
            <p:cNvGrpSpPr/>
            <p:nvPr/>
          </p:nvGrpSpPr>
          <p:grpSpPr>
            <a:xfrm>
              <a:off x="7737942" y="5311824"/>
              <a:ext cx="504056" cy="562527"/>
              <a:chOff x="5940152" y="5301208"/>
              <a:chExt cx="504056" cy="562527"/>
            </a:xfrm>
          </p:grpSpPr>
          <p:sp>
            <p:nvSpPr>
              <p:cNvPr id="18" name="角丸四角形 17"/>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正方形/長方形 8"/>
            <p:cNvSpPr/>
            <p:nvPr/>
          </p:nvSpPr>
          <p:spPr>
            <a:xfrm>
              <a:off x="3849064" y="3965406"/>
              <a:ext cx="2736304" cy="56520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849064" y="4530614"/>
              <a:ext cx="576064" cy="90024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027783" y="4530614"/>
              <a:ext cx="557585" cy="9128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6054547" y="4603918"/>
              <a:ext cx="504056" cy="562527"/>
              <a:chOff x="5940152" y="5301208"/>
              <a:chExt cx="504056" cy="562527"/>
            </a:xfrm>
          </p:grpSpPr>
          <p:sp>
            <p:nvSpPr>
              <p:cNvPr id="7" name="角丸四角形 6"/>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グループ化 27"/>
            <p:cNvGrpSpPr/>
            <p:nvPr/>
          </p:nvGrpSpPr>
          <p:grpSpPr>
            <a:xfrm>
              <a:off x="5435365" y="5328578"/>
              <a:ext cx="504056" cy="562527"/>
              <a:chOff x="5940152" y="5301208"/>
              <a:chExt cx="504056" cy="562527"/>
            </a:xfrm>
          </p:grpSpPr>
          <p:sp>
            <p:nvSpPr>
              <p:cNvPr id="29" name="角丸四角形 28"/>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グループ化 30"/>
            <p:cNvGrpSpPr/>
            <p:nvPr/>
          </p:nvGrpSpPr>
          <p:grpSpPr>
            <a:xfrm>
              <a:off x="4713160" y="5328578"/>
              <a:ext cx="504056" cy="562527"/>
              <a:chOff x="5940152" y="5301208"/>
              <a:chExt cx="504056" cy="562527"/>
            </a:xfrm>
          </p:grpSpPr>
          <p:sp>
            <p:nvSpPr>
              <p:cNvPr id="32" name="角丸四角形 31"/>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グループ化 33"/>
            <p:cNvGrpSpPr/>
            <p:nvPr/>
          </p:nvGrpSpPr>
          <p:grpSpPr>
            <a:xfrm rot="1524634">
              <a:off x="2338188" y="5101509"/>
              <a:ext cx="504056" cy="562527"/>
              <a:chOff x="5940152" y="5301208"/>
              <a:chExt cx="504056" cy="562527"/>
            </a:xfrm>
          </p:grpSpPr>
          <p:sp>
            <p:nvSpPr>
              <p:cNvPr id="35" name="角丸四角形 34"/>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5" name="直線矢印コネクタ 24"/>
            <p:cNvCxnSpPr/>
            <p:nvPr/>
          </p:nvCxnSpPr>
          <p:spPr>
            <a:xfrm>
              <a:off x="6145034" y="5763660"/>
              <a:ext cx="58435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306575" y="5443438"/>
              <a:ext cx="252028" cy="3202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8" name="グループ化 47"/>
            <p:cNvGrpSpPr/>
            <p:nvPr/>
          </p:nvGrpSpPr>
          <p:grpSpPr>
            <a:xfrm>
              <a:off x="3173757" y="5221386"/>
              <a:ext cx="504056" cy="562527"/>
              <a:chOff x="3113360" y="5083586"/>
              <a:chExt cx="504056" cy="562527"/>
            </a:xfrm>
          </p:grpSpPr>
          <p:sp>
            <p:nvSpPr>
              <p:cNvPr id="55" name="角丸四角形 54"/>
              <p:cNvSpPr/>
              <p:nvPr/>
            </p:nvSpPr>
            <p:spPr>
              <a:xfrm>
                <a:off x="3113360" y="5083586"/>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6" name="Picture 10" descr="http://bsoza.com/ill_medical/medichara02_m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239" y="5149720"/>
                <a:ext cx="410889" cy="4004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グループ化 58"/>
            <p:cNvGrpSpPr/>
            <p:nvPr/>
          </p:nvGrpSpPr>
          <p:grpSpPr>
            <a:xfrm>
              <a:off x="3881075" y="4291224"/>
              <a:ext cx="504056" cy="562527"/>
              <a:chOff x="3113360" y="5083586"/>
              <a:chExt cx="504056" cy="562527"/>
            </a:xfrm>
          </p:grpSpPr>
          <p:sp>
            <p:nvSpPr>
              <p:cNvPr id="60" name="角丸四角形 59"/>
              <p:cNvSpPr/>
              <p:nvPr/>
            </p:nvSpPr>
            <p:spPr>
              <a:xfrm>
                <a:off x="3113360" y="5083586"/>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Picture 10" descr="http://bsoza.com/ill_medical/medichara02_m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239" y="5149720"/>
                <a:ext cx="410889" cy="40043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0" name="直線矢印コネクタ 49"/>
            <p:cNvCxnSpPr/>
            <p:nvPr/>
          </p:nvCxnSpPr>
          <p:spPr>
            <a:xfrm>
              <a:off x="3705048" y="5776244"/>
              <a:ext cx="72008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3849064" y="5286096"/>
              <a:ext cx="288032" cy="4901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3" name="グループ化 72"/>
            <p:cNvGrpSpPr/>
            <p:nvPr/>
          </p:nvGrpSpPr>
          <p:grpSpPr>
            <a:xfrm>
              <a:off x="5640978" y="3738352"/>
              <a:ext cx="504056" cy="562527"/>
              <a:chOff x="5940152" y="5301208"/>
              <a:chExt cx="504056" cy="562527"/>
            </a:xfrm>
          </p:grpSpPr>
          <p:sp>
            <p:nvSpPr>
              <p:cNvPr id="74" name="角丸四角形 73"/>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97" name="グループ化 4096"/>
            <p:cNvGrpSpPr/>
            <p:nvPr/>
          </p:nvGrpSpPr>
          <p:grpSpPr>
            <a:xfrm>
              <a:off x="4529028" y="3738352"/>
              <a:ext cx="504056" cy="562527"/>
              <a:chOff x="4825651" y="3685618"/>
              <a:chExt cx="504056" cy="562527"/>
            </a:xfrm>
          </p:grpSpPr>
          <p:sp>
            <p:nvSpPr>
              <p:cNvPr id="71" name="角丸四角形 70"/>
              <p:cNvSpPr/>
              <p:nvPr/>
            </p:nvSpPr>
            <p:spPr>
              <a:xfrm>
                <a:off x="4825651" y="368561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8" name="Picture 12" descr="http://sbill-solution.jp/blog/up-images/virus_im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2123" y="3800477"/>
                <a:ext cx="331111" cy="3311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グループ化 19"/>
            <p:cNvGrpSpPr/>
            <p:nvPr/>
          </p:nvGrpSpPr>
          <p:grpSpPr>
            <a:xfrm>
              <a:off x="8455571" y="5311822"/>
              <a:ext cx="504056" cy="562527"/>
              <a:chOff x="5940152" y="5301208"/>
              <a:chExt cx="504056" cy="562527"/>
            </a:xfrm>
          </p:grpSpPr>
          <p:sp>
            <p:nvSpPr>
              <p:cNvPr id="21" name="角丸四角形 20"/>
              <p:cNvSpPr/>
              <p:nvPr/>
            </p:nvSpPr>
            <p:spPr>
              <a:xfrm>
                <a:off x="5940152" y="5301208"/>
                <a:ext cx="504056" cy="562527"/>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639" y="5416068"/>
                <a:ext cx="323081" cy="3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正方形/長方形 22"/>
            <p:cNvSpPr/>
            <p:nvPr/>
          </p:nvSpPr>
          <p:spPr>
            <a:xfrm>
              <a:off x="4425128" y="4530614"/>
              <a:ext cx="1602655" cy="44803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テキスト ボックス 52"/>
          <p:cNvSpPr txBox="1"/>
          <p:nvPr/>
        </p:nvSpPr>
        <p:spPr>
          <a:xfrm>
            <a:off x="1216542" y="1445875"/>
            <a:ext cx="6934968" cy="830997"/>
          </a:xfrm>
          <a:prstGeom prst="rect">
            <a:avLst/>
          </a:prstGeom>
          <a:noFill/>
        </p:spPr>
        <p:txBody>
          <a:bodyPr wrap="square" rtlCol="0">
            <a:spAutoFit/>
          </a:bodyPr>
          <a:lstStyle/>
          <a:p>
            <a:r>
              <a:rPr kumimoji="1" lang="ja-JP" altLang="en-US" sz="2400" b="1" dirty="0" smtClean="0">
                <a:solidFill>
                  <a:schemeClr val="accent6">
                    <a:lumMod val="75000"/>
                  </a:schemeClr>
                </a:solidFill>
              </a:rPr>
              <a:t>からだのなかでは、間違った情報を持つ細胞が</a:t>
            </a:r>
            <a:endParaRPr kumimoji="1" lang="en-US" altLang="ja-JP" sz="2400" b="1" dirty="0" smtClean="0">
              <a:solidFill>
                <a:schemeClr val="accent6">
                  <a:lumMod val="75000"/>
                </a:schemeClr>
              </a:solidFill>
            </a:endParaRPr>
          </a:p>
          <a:p>
            <a:r>
              <a:rPr kumimoji="1" lang="ja-JP" altLang="en-US" sz="2400" b="1" dirty="0" smtClean="0">
                <a:solidFill>
                  <a:schemeClr val="accent6">
                    <a:lumMod val="75000"/>
                  </a:schemeClr>
                </a:solidFill>
              </a:rPr>
              <a:t>増えないように排除されている</a:t>
            </a:r>
            <a:endParaRPr kumimoji="1" lang="ja-JP" altLang="en-US" sz="2400" b="1" dirty="0">
              <a:solidFill>
                <a:schemeClr val="accent6">
                  <a:lumMod val="75000"/>
                </a:schemeClr>
              </a:solidFill>
            </a:endParaRPr>
          </a:p>
        </p:txBody>
      </p:sp>
    </p:spTree>
    <p:extLst>
      <p:ext uri="{BB962C8B-B14F-4D97-AF65-F5344CB8AC3E}">
        <p14:creationId xmlns:p14="http://schemas.microsoft.com/office/powerpoint/2010/main" val="2155182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395536" y="1916832"/>
            <a:ext cx="8496944" cy="3139321"/>
          </a:xfrm>
          <a:prstGeom prst="rect">
            <a:avLst/>
          </a:prstGeom>
          <a:noFill/>
          <a:effectLst>
            <a:outerShdw blurRad="50800" dist="38100" dir="5400000" algn="t" rotWithShape="0">
              <a:schemeClr val="tx1">
                <a:alpha val="40000"/>
              </a:schemeClr>
            </a:outerShd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もし、あなたやまわりのひと</a:t>
            </a:r>
            <a:r>
              <a:rPr kumimoji="1" lang="ja-JP" altLang="en-US" sz="4400" b="0"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が</a:t>
            </a:r>
            <a:endParaRPr kumimoji="1" lang="en-US" altLang="ja-JP" sz="4400" b="0"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4400" b="0"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がん</a:t>
            </a: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に</a:t>
            </a:r>
            <a:r>
              <a:rPr kumimoji="1" lang="ja-JP" altLang="en-US" sz="4400" b="0"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なったら</a:t>
            </a: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4400" b="0"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あな</a:t>
            </a:r>
            <a:r>
              <a:rPr kumimoji="1" lang="ja-JP" altLang="en-US" sz="4400" b="0"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た</a:t>
            </a:r>
            <a:r>
              <a:rPr kumimoji="1" lang="ja-JP" altLang="en-US" sz="4400" b="0"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rPr>
              <a:t>にできることはなんだろう？</a:t>
            </a:r>
            <a:endParaRPr kumimoji="1" lang="en-US" altLang="ja-JP" sz="4400" b="0"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uLnTx/>
              <a:uFillTx/>
              <a:latin typeface="HGP創英角ﾎﾟｯﾌﾟ体" panose="040B0A00000000000000" pitchFamily="50" charset="-128"/>
              <a:ea typeface="HGP創英角ﾎﾟｯﾌﾟ体" panose="040B0A00000000000000" pitchFamily="50" charset="-128"/>
              <a:cs typeface="+mn-cs"/>
            </a:endParaRPr>
          </a:p>
        </p:txBody>
      </p:sp>
    </p:spTree>
    <p:extLst>
      <p:ext uri="{BB962C8B-B14F-4D97-AF65-F5344CB8AC3E}">
        <p14:creationId xmlns:p14="http://schemas.microsoft.com/office/powerpoint/2010/main" val="422289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3.bp.blogspot.com/-y6Z6_xWl8YU/WerKroxj6xI/AAAAAAABHqA/Nk47vlEzcCgH0bW_yiYdO0D1to3YsiNKgCLcBGAs/s800/family_kaji_tetsuda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166" y="3178950"/>
            <a:ext cx="173030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4.bp.blogspot.com/-LWmJWVrr0Gg/VufYWaP0IZI/AAAAAAAA43Y/X3-TWbt_Fyo6nANg2L67SB2O-1m6FQOcA/s800/job_roudousya_you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79" y="3178950"/>
            <a:ext cx="242243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3.bp.blogspot.com/-JcK_3ipNNew/VCN2jcWBqAI/AAAAAAAAmrw/sHlrmt1_nXs/s800/jyugyou_fuke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0316" y="3358951"/>
            <a:ext cx="2024098" cy="1260000"/>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6"/>
          <p:cNvSpPr/>
          <p:nvPr/>
        </p:nvSpPr>
        <p:spPr>
          <a:xfrm>
            <a:off x="252000" y="3143524"/>
            <a:ext cx="8640000" cy="1656000"/>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26" name="Picture 2" descr="https://4.bp.blogspot.com/-wkHQQmrlPhM/WIHlkmuAS6I/AAAAAAABBQE/PT4_mEejEPYLt47yh-ejR1e2DX83u0WvgCLcB/s800/medical_chik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6000" y="1523660"/>
            <a:ext cx="1620000" cy="15410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2.bp.blogspot.com/-iGsOQ_aPIqE/VY4WrSVHGLI/AAAAAAAAuss/Ly29aY89BiU/s800/medical_kagaku_ryouho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8704" y="1510299"/>
            <a:ext cx="1462050" cy="1620000"/>
          </a:xfrm>
          <a:prstGeom prst="rect">
            <a:avLst/>
          </a:prstGeom>
          <a:noFill/>
          <a:extLst>
            <a:ext uri="{909E8E84-426E-40DD-AFC4-6F175D3DCCD1}">
              <a14:hiddenFill xmlns:a14="http://schemas.microsoft.com/office/drawing/2010/main">
                <a:solidFill>
                  <a:srgbClr val="FFFFFF"/>
                </a:solidFill>
              </a14:hiddenFill>
            </a:ext>
          </a:extLst>
        </p:spPr>
      </p:pic>
      <p:sp>
        <p:nvSpPr>
          <p:cNvPr id="13" name="楕円 12"/>
          <p:cNvSpPr/>
          <p:nvPr/>
        </p:nvSpPr>
        <p:spPr>
          <a:xfrm>
            <a:off x="487723" y="5329650"/>
            <a:ext cx="2160000" cy="1440000"/>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医学・医療</a:t>
            </a:r>
            <a:endPar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の進歩</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楕円 13"/>
          <p:cNvSpPr/>
          <p:nvPr/>
        </p:nvSpPr>
        <p:spPr>
          <a:xfrm>
            <a:off x="3456000" y="5329650"/>
            <a:ext cx="2232000" cy="1440000"/>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みんなが</a:t>
            </a:r>
            <a:endPar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がんについて正しく知る</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楕円 15"/>
          <p:cNvSpPr/>
          <p:nvPr/>
        </p:nvSpPr>
        <p:spPr>
          <a:xfrm>
            <a:off x="6168452" y="5329650"/>
            <a:ext cx="2571355" cy="1440000"/>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患者さんが</a:t>
            </a:r>
            <a:endPar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必要としているお手伝い</a:t>
            </a:r>
            <a:endPar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右矢印 16"/>
          <p:cNvSpPr/>
          <p:nvPr/>
        </p:nvSpPr>
        <p:spPr>
          <a:xfrm rot="16200000">
            <a:off x="1387723" y="4701398"/>
            <a:ext cx="360000" cy="720000"/>
          </a:xfrm>
          <a:prstGeom prst="rightArrow">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6699"/>
              </a:solidFill>
              <a:effectLst/>
              <a:uLnTx/>
              <a:uFillTx/>
              <a:latin typeface="Calibri" panose="020F0502020204030204"/>
              <a:ea typeface="游ゴシック" panose="020B0400000000000000" pitchFamily="50" charset="-128"/>
              <a:cs typeface="+mn-cs"/>
            </a:endParaRPr>
          </a:p>
        </p:txBody>
      </p:sp>
      <p:sp>
        <p:nvSpPr>
          <p:cNvPr id="18" name="右矢印 17"/>
          <p:cNvSpPr/>
          <p:nvPr/>
        </p:nvSpPr>
        <p:spPr>
          <a:xfrm rot="16200000">
            <a:off x="4392000" y="4716198"/>
            <a:ext cx="360000" cy="720000"/>
          </a:xfrm>
          <a:prstGeom prst="rightArrow">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6699"/>
              </a:solidFill>
              <a:effectLst/>
              <a:uLnTx/>
              <a:uFillTx/>
              <a:latin typeface="Calibri" panose="020F0502020204030204"/>
              <a:ea typeface="游ゴシック" panose="020B0400000000000000" pitchFamily="50" charset="-128"/>
              <a:cs typeface="+mn-cs"/>
            </a:endParaRPr>
          </a:p>
        </p:txBody>
      </p:sp>
      <p:sp>
        <p:nvSpPr>
          <p:cNvPr id="19" name="右矢印 18"/>
          <p:cNvSpPr/>
          <p:nvPr/>
        </p:nvSpPr>
        <p:spPr>
          <a:xfrm rot="16200000">
            <a:off x="7247006" y="4716198"/>
            <a:ext cx="360000" cy="720000"/>
          </a:xfrm>
          <a:prstGeom prst="rightArrow">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6699"/>
              </a:solidFill>
              <a:effectLst/>
              <a:uLnTx/>
              <a:uFillTx/>
              <a:latin typeface="Calibri" panose="020F0502020204030204"/>
              <a:ea typeface="游ゴシック" panose="020B0400000000000000" pitchFamily="50" charset="-128"/>
              <a:cs typeface="+mn-cs"/>
            </a:endParaRPr>
          </a:p>
        </p:txBody>
      </p:sp>
      <p:sp>
        <p:nvSpPr>
          <p:cNvPr id="21" name="テキスト ボックス 20"/>
          <p:cNvSpPr txBox="1"/>
          <p:nvPr/>
        </p:nvSpPr>
        <p:spPr>
          <a:xfrm>
            <a:off x="194054" y="316910"/>
            <a:ext cx="8640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治療しながら、がんになる前と</a:t>
            </a:r>
            <a:r>
              <a:rPr kumimoji="1" lang="ja-JP" altLang="en-US"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同</a:t>
            </a:r>
            <a:r>
              <a:rPr kumimoji="1" lang="ja-JP" altLang="en-US" sz="3200" b="0" i="0" u="none" strike="noStrike" kern="1200" cap="none" spc="0" normalizeH="0" baseline="0" noProof="0" dirty="0" smtClean="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じように</a:t>
            </a:r>
            <a:endParaRPr kumimoji="1" lang="en-US" altLang="ja-JP"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rPr>
              <a:t>生活したり働いたりしている人はたくさんいます</a:t>
            </a:r>
            <a:endParaRPr kumimoji="1" lang="ja-JP" altLang="en-US" sz="3200" b="0" i="0" u="none" strike="noStrike" kern="1200" cap="none" spc="0" normalizeH="0" baseline="0" noProof="0" dirty="0">
              <a:ln>
                <a:noFill/>
              </a:ln>
              <a:solidFill>
                <a:srgbClr val="0033CC"/>
              </a:solidFill>
              <a:effectLst/>
              <a:uLnTx/>
              <a:uFillTx/>
              <a:latin typeface="HGP創英角ﾎﾟｯﾌﾟ体" panose="040B0A00000000000000" pitchFamily="50" charset="-128"/>
              <a:ea typeface="HGP創英角ﾎﾟｯﾌﾟ体" panose="040B0A00000000000000" pitchFamily="50" charset="-128"/>
              <a:cs typeface="+mn-cs"/>
            </a:endParaRPr>
          </a:p>
        </p:txBody>
      </p:sp>
    </p:spTree>
    <p:extLst>
      <p:ext uri="{BB962C8B-B14F-4D97-AF65-F5344CB8AC3E}">
        <p14:creationId xmlns:p14="http://schemas.microsoft.com/office/powerpoint/2010/main" val="2980129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ãã®åãåãæ¹ã®å¤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456" y="256050"/>
            <a:ext cx="5537506" cy="558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646481" y="6075488"/>
            <a:ext cx="6319359" cy="646331"/>
          </a:xfrm>
          <a:prstGeom prst="rect">
            <a:avLst/>
          </a:prstGeom>
          <a:noFill/>
        </p:spPr>
        <p:txBody>
          <a:bodyPr wrap="none" rtlCol="0">
            <a:spAutoFit/>
          </a:bodyPr>
          <a:lstStyle/>
          <a:p>
            <a:pPr algn="r"/>
            <a:r>
              <a:rPr lang="ja-JP" altLang="en-US" dirty="0" smtClean="0">
                <a:latin typeface="ＭＳ Ｐゴシック" panose="020B0600070205080204" pitchFamily="50" charset="-128"/>
                <a:ea typeface="ＭＳ Ｐゴシック" panose="020B0600070205080204" pitchFamily="50" charset="-128"/>
              </a:rPr>
              <a:t>出典：</a:t>
            </a:r>
            <a:r>
              <a:rPr kumimoji="1" lang="ja-JP" altLang="en-US" dirty="0" smtClean="0">
                <a:latin typeface="ＭＳ Ｐゴシック" panose="020B0600070205080204" pitchFamily="50" charset="-128"/>
                <a:ea typeface="ＭＳ Ｐゴシック" panose="020B0600070205080204" pitchFamily="50" charset="-128"/>
              </a:rPr>
              <a:t>がん情報サービス「がんと共に働く。まず一歩前へ！」より</a:t>
            </a:r>
            <a:endParaRPr kumimoji="1" lang="en-US" altLang="ja-JP" dirty="0" smtClean="0">
              <a:latin typeface="ＭＳ Ｐゴシック" panose="020B0600070205080204" pitchFamily="50" charset="-128"/>
              <a:ea typeface="ＭＳ Ｐゴシック" panose="020B0600070205080204" pitchFamily="50" charset="-128"/>
            </a:endParaRPr>
          </a:p>
          <a:p>
            <a:pPr algn="r"/>
            <a:r>
              <a:rPr lang="en-US" altLang="ja-JP" dirty="0">
                <a:latin typeface="ＭＳ Ｐゴシック" panose="020B0600070205080204" pitchFamily="50" charset="-128"/>
                <a:ea typeface="ＭＳ Ｐゴシック" panose="020B0600070205080204" pitchFamily="50" charset="-128"/>
              </a:rPr>
              <a:t>https://ganjoho.jp/pub/support/work/vol1</a:t>
            </a:r>
            <a:r>
              <a:rPr lang="en-US" altLang="ja-JP" dirty="0" smtClean="0">
                <a:latin typeface="ＭＳ Ｐゴシック" panose="020B0600070205080204" pitchFamily="50" charset="-128"/>
                <a:ea typeface="ＭＳ Ｐゴシック" panose="020B0600070205080204" pitchFamily="50" charset="-128"/>
              </a:rPr>
              <a:t>/</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9412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s160005\share\がん・健康対策班共有\がん\がん担当ファイル\H30がん\がん教育\がん教育\教材\nurse1_1_smile_12796_marked - コピー.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0731" y="3529424"/>
            <a:ext cx="1613357" cy="2233020"/>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539552" y="193673"/>
            <a:ext cx="7776864" cy="85906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bg1"/>
                </a:solidFill>
                <a:latin typeface="HGP創英角ﾎﾟｯﾌﾟ体" panose="040B0A00000000000000" pitchFamily="50" charset="-128"/>
                <a:ea typeface="HGP創英角ﾎﾟｯﾌﾟ体" panose="040B0A00000000000000" pitchFamily="50" charset="-128"/>
              </a:rPr>
              <a:t>がん患者とともに生きる社会</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36" name="角丸四角形 35"/>
          <p:cNvSpPr/>
          <p:nvPr/>
        </p:nvSpPr>
        <p:spPr>
          <a:xfrm>
            <a:off x="323528" y="5467022"/>
            <a:ext cx="8640960" cy="1080120"/>
          </a:xfrm>
          <a:prstGeom prst="roundRect">
            <a:avLst/>
          </a:prstGeom>
          <a:solidFill>
            <a:srgbClr val="EC8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smtClean="0">
                <a:solidFill>
                  <a:srgbClr val="FF0000"/>
                </a:solidFill>
                <a:latin typeface="HGP創英角ﾎﾟｯﾌﾟ体" panose="040B0A00000000000000" pitchFamily="50" charset="-128"/>
                <a:ea typeface="HGP創英角ﾎﾟｯﾌﾟ体" panose="040B0A00000000000000" pitchFamily="50" charset="-128"/>
              </a:rPr>
              <a:t>がん</a:t>
            </a:r>
            <a:r>
              <a:rPr kumimoji="1" lang="ja-JP" altLang="en-US" sz="4000" dirty="0" smtClean="0">
                <a:solidFill>
                  <a:schemeClr val="tx1"/>
                </a:solidFill>
                <a:latin typeface="HGP創英角ﾎﾟｯﾌﾟ体" panose="040B0A00000000000000" pitchFamily="50" charset="-128"/>
                <a:ea typeface="HGP創英角ﾎﾟｯﾌﾟ体" panose="040B0A00000000000000" pitchFamily="50" charset="-128"/>
              </a:rPr>
              <a:t>になった人の話を聞いてみ</a:t>
            </a:r>
            <a:r>
              <a:rPr lang="ja-JP" altLang="en-US" sz="4000" dirty="0">
                <a:solidFill>
                  <a:schemeClr val="tx1"/>
                </a:solidFill>
                <a:latin typeface="HGP創英角ﾎﾟｯﾌﾟ体" panose="040B0A00000000000000" pitchFamily="50" charset="-128"/>
                <a:ea typeface="HGP創英角ﾎﾟｯﾌﾟ体" panose="040B0A00000000000000" pitchFamily="50" charset="-128"/>
              </a:rPr>
              <a:t>よう</a:t>
            </a:r>
            <a:r>
              <a:rPr kumimoji="1" lang="ja-JP" altLang="en-US" sz="4000" dirty="0" smtClean="0">
                <a:solidFill>
                  <a:schemeClr val="tx1"/>
                </a:solidFill>
                <a:latin typeface="HGP創英角ﾎﾟｯﾌﾟ体" panose="040B0A00000000000000" pitchFamily="50" charset="-128"/>
                <a:ea typeface="HGP創英角ﾎﾟｯﾌﾟ体" panose="040B0A00000000000000" pitchFamily="50" charset="-128"/>
              </a:rPr>
              <a:t>！</a:t>
            </a:r>
            <a:endParaRPr kumimoji="1" lang="ja-JP" altLang="en-US" sz="4000"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7" name="角丸四角形 36"/>
          <p:cNvSpPr/>
          <p:nvPr/>
        </p:nvSpPr>
        <p:spPr>
          <a:xfrm>
            <a:off x="395536" y="1916832"/>
            <a:ext cx="2160240" cy="115003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がんを正しく</a:t>
            </a:r>
            <a:endParaRPr lang="en-US" altLang="ja-JP"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理解してほしい</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角丸四角形 37"/>
          <p:cNvSpPr/>
          <p:nvPr/>
        </p:nvSpPr>
        <p:spPr>
          <a:xfrm>
            <a:off x="3333274" y="1917749"/>
            <a:ext cx="2246838" cy="1223219"/>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家族や友人に</a:t>
            </a:r>
            <a:r>
              <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これまで通り</a:t>
            </a:r>
            <a:endParaRPr lang="en-US" altLang="ja-JP"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接して</a:t>
            </a: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ほしい</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角丸四角形 38"/>
          <p:cNvSpPr/>
          <p:nvPr/>
        </p:nvSpPr>
        <p:spPr>
          <a:xfrm>
            <a:off x="6084168" y="1915315"/>
            <a:ext cx="2376264" cy="1225653"/>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がんの治療に</a:t>
            </a:r>
            <a:endParaRPr lang="en-US" altLang="ja-JP"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協力してほしい。</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角丸四角形 39"/>
          <p:cNvSpPr/>
          <p:nvPr/>
        </p:nvSpPr>
        <p:spPr>
          <a:xfrm>
            <a:off x="1655675" y="1127047"/>
            <a:ext cx="5976664" cy="647858"/>
          </a:xfrm>
          <a:prstGeom prst="roundRect">
            <a:avLst/>
          </a:prstGeom>
          <a:solidFill>
            <a:schemeClr val="accent6">
              <a:lumMod val="40000"/>
              <a:lumOff val="60000"/>
            </a:schemeClr>
          </a:solidFill>
          <a:ln>
            <a:noFill/>
          </a:ln>
          <a:effectLst>
            <a:glow rad="228600">
              <a:schemeClr val="accent6">
                <a:lumMod val="40000"/>
                <a:lumOff val="60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smtClean="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がん患者にはさまざまな願いがあります。</a:t>
            </a:r>
            <a:endParaRPr lang="ja-JP" altLang="en-US" sz="20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角丸四角形吹き出し 40"/>
          <p:cNvSpPr/>
          <p:nvPr/>
        </p:nvSpPr>
        <p:spPr>
          <a:xfrm>
            <a:off x="323528" y="3331038"/>
            <a:ext cx="3427203" cy="1600693"/>
          </a:xfrm>
          <a:prstGeom prst="wedgeRoundRectCallout">
            <a:avLst>
              <a:gd name="adj1" fmla="val 58398"/>
              <a:gd name="adj2" fmla="val 39106"/>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tIns="216000" rtlCol="0" anchor="ctr"/>
          <a:lstStyle/>
          <a:p>
            <a:r>
              <a:rPr lang="ja-JP" altLang="en-US" sz="2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がんを正しく理解することが誰</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もが</a:t>
            </a:r>
            <a:r>
              <a:rPr lang="ja-JP" altLang="en-US" sz="2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暮らしやすい社会づくりにつながります。</a:t>
            </a:r>
            <a:endPar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角丸四角形吹き出し 41"/>
          <p:cNvSpPr/>
          <p:nvPr/>
        </p:nvSpPr>
        <p:spPr>
          <a:xfrm>
            <a:off x="5364088" y="3331038"/>
            <a:ext cx="3437871" cy="1600693"/>
          </a:xfrm>
          <a:prstGeom prst="wedgeRoundRectCallout">
            <a:avLst>
              <a:gd name="adj1" fmla="val -58561"/>
              <a:gd name="adj2" fmla="val 43788"/>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tIns="216000" rtlCol="0" anchor="ctr"/>
          <a:lstStyle/>
          <a:p>
            <a:pPr algn="ctr"/>
            <a:r>
              <a:rPr lang="ja-JP" altLang="en-US" sz="2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がんに関する不安や悩みは、「がん相談支援センター」で相談しましょう。</a:t>
            </a:r>
            <a:endPar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542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4" fill="hold" grpId="0" nodeType="afterEffect">
                                  <p:stCondLst>
                                    <p:cond delay="50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childTnLst>
                          </p:cTn>
                        </p:par>
                        <p:par>
                          <p:cTn id="14" fill="hold">
                            <p:stCondLst>
                              <p:cond delay="1500"/>
                            </p:stCondLst>
                            <p:childTnLst>
                              <p:par>
                                <p:cTn id="15" presetID="22" presetClass="entr" presetSubtype="4" fill="hold" grpId="0" nodeType="after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２　「学校保健」\平成２７年度\が　がんに関する教育\し　小学校教材送付\大西さん写真\DSC00049.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録音】801_00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9963" y="4725144"/>
            <a:ext cx="485993" cy="485993"/>
          </a:xfrm>
          <a:prstGeom prst="rect">
            <a:avLst/>
          </a:prstGeom>
        </p:spPr>
      </p:pic>
      <p:sp>
        <p:nvSpPr>
          <p:cNvPr id="3" name="正方形/長方形 2"/>
          <p:cNvSpPr/>
          <p:nvPr/>
        </p:nvSpPr>
        <p:spPr>
          <a:xfrm>
            <a:off x="2105665" y="5834568"/>
            <a:ext cx="505459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smtClean="0">
                <a:ln w="1905"/>
                <a:solidFill>
                  <a:srgbClr val="FFFF00"/>
                </a:solidFill>
                <a:effectLst>
                  <a:innerShdw blurRad="69850" dist="43180" dir="5400000">
                    <a:srgbClr val="000000">
                      <a:alpha val="65000"/>
                    </a:srgbClr>
                  </a:innerShdw>
                </a:effectLst>
                <a:uLnTx/>
                <a:uFillTx/>
                <a:latin typeface="HG創英角ﾎﾟｯﾌﾟ体" panose="040B0A09000000000000" pitchFamily="49" charset="-128"/>
                <a:ea typeface="HG創英角ﾎﾟｯﾌﾟ体" panose="040B0A09000000000000" pitchFamily="49" charset="-128"/>
                <a:cs typeface="+mn-cs"/>
              </a:rPr>
              <a:t>大西さんのお話</a:t>
            </a:r>
            <a:endParaRPr kumimoji="1" lang="ja-JP" altLang="en-US" sz="5400" b="1" i="0" u="none" strike="noStrike" kern="1200" cap="none" spc="0" normalizeH="0" baseline="0" noProof="0" dirty="0">
              <a:ln w="1905"/>
              <a:solidFill>
                <a:srgbClr val="FFFF00"/>
              </a:solidFill>
              <a:effectLst>
                <a:innerShdw blurRad="69850" dist="43180" dir="5400000">
                  <a:srgbClr val="000000">
                    <a:alpha val="65000"/>
                  </a:srgbClr>
                </a:innerShdw>
              </a:effectLst>
              <a:uLnTx/>
              <a:uFillTx/>
              <a:latin typeface="HG創英角ﾎﾟｯﾌﾟ体" panose="040B0A09000000000000" pitchFamily="49" charset="-128"/>
              <a:ea typeface="HG創英角ﾎﾟｯﾌﾟ体" panose="040B0A09000000000000" pitchFamily="49" charset="-128"/>
              <a:cs typeface="+mn-cs"/>
            </a:endParaRPr>
          </a:p>
        </p:txBody>
      </p:sp>
    </p:spTree>
    <p:extLst>
      <p:ext uri="{BB962C8B-B14F-4D97-AF65-F5344CB8AC3E}">
        <p14:creationId xmlns:p14="http://schemas.microsoft.com/office/powerpoint/2010/main" val="25105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98" y="188640"/>
            <a:ext cx="7488832"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3.bp.blogspot.com/-J1i8ui6y41E/Uf8zf-O938I/AAAAAAAAWq4/8JIbrcsg0DY/s800/body_naizou_b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462" y="1788751"/>
            <a:ext cx="3528392" cy="44187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1057550" y="1296009"/>
            <a:ext cx="3535887" cy="5557808"/>
            <a:chOff x="137172" y="152636"/>
            <a:chExt cx="4147225" cy="6831608"/>
          </a:xfrm>
        </p:grpSpPr>
        <p:grpSp>
          <p:nvGrpSpPr>
            <p:cNvPr id="6" name="グループ化 5"/>
            <p:cNvGrpSpPr/>
            <p:nvPr/>
          </p:nvGrpSpPr>
          <p:grpSpPr>
            <a:xfrm>
              <a:off x="158444" y="1144141"/>
              <a:ext cx="4083733" cy="536956"/>
              <a:chOff x="128687" y="1603491"/>
              <a:chExt cx="4083733" cy="536956"/>
            </a:xfrm>
          </p:grpSpPr>
          <p:grpSp>
            <p:nvGrpSpPr>
              <p:cNvPr id="90" name="グループ化 89"/>
              <p:cNvGrpSpPr/>
              <p:nvPr/>
            </p:nvGrpSpPr>
            <p:grpSpPr>
              <a:xfrm>
                <a:off x="724223" y="1624769"/>
                <a:ext cx="504056" cy="504056"/>
                <a:chOff x="683568" y="548680"/>
                <a:chExt cx="504056" cy="504056"/>
              </a:xfrm>
            </p:grpSpPr>
            <p:sp>
              <p:nvSpPr>
                <p:cNvPr id="109" name="角丸四角形 10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ローチャート : 結合子 10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1" name="グループ化 90"/>
              <p:cNvGrpSpPr/>
              <p:nvPr/>
            </p:nvGrpSpPr>
            <p:grpSpPr>
              <a:xfrm>
                <a:off x="1926551" y="1636391"/>
                <a:ext cx="504056" cy="504056"/>
                <a:chOff x="1899417" y="1611326"/>
                <a:chExt cx="504056" cy="504056"/>
              </a:xfrm>
            </p:grpSpPr>
            <p:sp>
              <p:nvSpPr>
                <p:cNvPr id="107" name="角丸四角形 106"/>
                <p:cNvSpPr/>
                <p:nvPr/>
              </p:nvSpPr>
              <p:spPr>
                <a:xfrm>
                  <a:off x="1899417" y="1611326"/>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ローチャート : 結合子 107"/>
                <p:cNvSpPr/>
                <p:nvPr/>
              </p:nvSpPr>
              <p:spPr>
                <a:xfrm>
                  <a:off x="2025436" y="1736330"/>
                  <a:ext cx="252019" cy="216024"/>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p:cNvGrpSpPr/>
              <p:nvPr/>
            </p:nvGrpSpPr>
            <p:grpSpPr>
              <a:xfrm>
                <a:off x="1320668" y="1628643"/>
                <a:ext cx="504056" cy="504056"/>
                <a:chOff x="683568" y="548680"/>
                <a:chExt cx="504056" cy="504056"/>
              </a:xfrm>
            </p:grpSpPr>
            <p:sp>
              <p:nvSpPr>
                <p:cNvPr id="105" name="角丸四角形 104"/>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ローチャート : 結合子 105"/>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p:cNvGrpSpPr/>
              <p:nvPr/>
            </p:nvGrpSpPr>
            <p:grpSpPr>
              <a:xfrm>
                <a:off x="2513130" y="1621253"/>
                <a:ext cx="504056" cy="504056"/>
                <a:chOff x="683568" y="548680"/>
                <a:chExt cx="504056" cy="504056"/>
              </a:xfrm>
            </p:grpSpPr>
            <p:sp>
              <p:nvSpPr>
                <p:cNvPr id="103" name="角丸四角形 102"/>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ローチャート : 結合子 103"/>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4" name="グループ化 93"/>
              <p:cNvGrpSpPr/>
              <p:nvPr/>
            </p:nvGrpSpPr>
            <p:grpSpPr>
              <a:xfrm>
                <a:off x="3098191" y="1617379"/>
                <a:ext cx="504056" cy="504056"/>
                <a:chOff x="683568" y="548680"/>
                <a:chExt cx="504056" cy="504056"/>
              </a:xfrm>
            </p:grpSpPr>
            <p:sp>
              <p:nvSpPr>
                <p:cNvPr id="101" name="角丸四角形 100"/>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ローチャート : 結合子 101"/>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p:cNvGrpSpPr/>
              <p:nvPr/>
            </p:nvGrpSpPr>
            <p:grpSpPr>
              <a:xfrm>
                <a:off x="3708364" y="1603491"/>
                <a:ext cx="504056" cy="504056"/>
                <a:chOff x="683568" y="548680"/>
                <a:chExt cx="504056" cy="504056"/>
              </a:xfrm>
            </p:grpSpPr>
            <p:sp>
              <p:nvSpPr>
                <p:cNvPr id="99" name="角丸四角形 9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ローチャート : 結合子 9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6" name="グループ化 95"/>
              <p:cNvGrpSpPr/>
              <p:nvPr/>
            </p:nvGrpSpPr>
            <p:grpSpPr>
              <a:xfrm>
                <a:off x="128687" y="1632517"/>
                <a:ext cx="504056" cy="504056"/>
                <a:chOff x="683568" y="548680"/>
                <a:chExt cx="504056" cy="504056"/>
              </a:xfrm>
            </p:grpSpPr>
            <p:sp>
              <p:nvSpPr>
                <p:cNvPr id="97" name="角丸四角形 9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ローチャート : 結合子 9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 name="グループ化 6"/>
            <p:cNvGrpSpPr/>
            <p:nvPr/>
          </p:nvGrpSpPr>
          <p:grpSpPr>
            <a:xfrm>
              <a:off x="137172" y="152636"/>
              <a:ext cx="4083273" cy="511804"/>
              <a:chOff x="128687" y="548680"/>
              <a:chExt cx="4083273" cy="511804"/>
            </a:xfrm>
          </p:grpSpPr>
          <p:grpSp>
            <p:nvGrpSpPr>
              <p:cNvPr id="69" name="グループ化 68"/>
              <p:cNvGrpSpPr/>
              <p:nvPr/>
            </p:nvGrpSpPr>
            <p:grpSpPr>
              <a:xfrm>
                <a:off x="1320668" y="552554"/>
                <a:ext cx="504056" cy="504056"/>
                <a:chOff x="683568" y="548680"/>
                <a:chExt cx="504056" cy="504056"/>
              </a:xfrm>
            </p:grpSpPr>
            <p:sp>
              <p:nvSpPr>
                <p:cNvPr id="88" name="角丸四角形 87"/>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ローチャート : 結合子 88"/>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 name="グループ化 69"/>
              <p:cNvGrpSpPr/>
              <p:nvPr/>
            </p:nvGrpSpPr>
            <p:grpSpPr>
              <a:xfrm>
                <a:off x="1917415" y="548680"/>
                <a:ext cx="504056" cy="504056"/>
                <a:chOff x="683568" y="548680"/>
                <a:chExt cx="504056" cy="504056"/>
              </a:xfrm>
            </p:grpSpPr>
            <p:sp>
              <p:nvSpPr>
                <p:cNvPr id="86" name="角丸四角形 85"/>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ローチャート : 結合子 86"/>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 name="グループ化 70"/>
              <p:cNvGrpSpPr/>
              <p:nvPr/>
            </p:nvGrpSpPr>
            <p:grpSpPr>
              <a:xfrm>
                <a:off x="2483768" y="548680"/>
                <a:ext cx="504056" cy="504056"/>
                <a:chOff x="683568" y="548680"/>
                <a:chExt cx="504056" cy="504056"/>
              </a:xfrm>
            </p:grpSpPr>
            <p:sp>
              <p:nvSpPr>
                <p:cNvPr id="84" name="角丸四角形 83"/>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ローチャート : 結合子 84"/>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p:cNvGrpSpPr/>
              <p:nvPr/>
            </p:nvGrpSpPr>
            <p:grpSpPr>
              <a:xfrm>
                <a:off x="3098191" y="548680"/>
                <a:ext cx="504056" cy="504056"/>
                <a:chOff x="683568" y="548680"/>
                <a:chExt cx="504056" cy="504056"/>
              </a:xfrm>
            </p:grpSpPr>
            <p:sp>
              <p:nvSpPr>
                <p:cNvPr id="82" name="角丸四角形 81"/>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ローチャート : 結合子 82"/>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p:cNvGrpSpPr/>
              <p:nvPr/>
            </p:nvGrpSpPr>
            <p:grpSpPr>
              <a:xfrm>
                <a:off x="3707904" y="556428"/>
                <a:ext cx="504056" cy="504056"/>
                <a:chOff x="683568" y="548680"/>
                <a:chExt cx="504056" cy="504056"/>
              </a:xfrm>
            </p:grpSpPr>
            <p:sp>
              <p:nvSpPr>
                <p:cNvPr id="80" name="角丸四角形 79"/>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ローチャート : 結合子 80"/>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p:cNvGrpSpPr/>
              <p:nvPr/>
            </p:nvGrpSpPr>
            <p:grpSpPr>
              <a:xfrm>
                <a:off x="128687" y="556428"/>
                <a:ext cx="504056" cy="504056"/>
                <a:chOff x="683568" y="548680"/>
                <a:chExt cx="504056" cy="504056"/>
              </a:xfrm>
            </p:grpSpPr>
            <p:sp>
              <p:nvSpPr>
                <p:cNvPr id="78" name="角丸四角形 77"/>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ローチャート : 結合子 78"/>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グループ化 74"/>
              <p:cNvGrpSpPr/>
              <p:nvPr/>
            </p:nvGrpSpPr>
            <p:grpSpPr>
              <a:xfrm>
                <a:off x="683568" y="548680"/>
                <a:ext cx="504056" cy="504056"/>
                <a:chOff x="683568" y="548680"/>
                <a:chExt cx="504056" cy="504056"/>
              </a:xfrm>
            </p:grpSpPr>
            <p:sp>
              <p:nvSpPr>
                <p:cNvPr id="76" name="角丸四角形 75"/>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ローチャート : 結合子 76"/>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 name="グループ化 7"/>
            <p:cNvGrpSpPr/>
            <p:nvPr/>
          </p:nvGrpSpPr>
          <p:grpSpPr>
            <a:xfrm>
              <a:off x="158445" y="2256668"/>
              <a:ext cx="4083732" cy="567121"/>
              <a:chOff x="128687" y="2671934"/>
              <a:chExt cx="4083732" cy="567121"/>
            </a:xfrm>
          </p:grpSpPr>
          <p:grpSp>
            <p:nvGrpSpPr>
              <p:cNvPr id="45" name="グループ化 44"/>
              <p:cNvGrpSpPr/>
              <p:nvPr/>
            </p:nvGrpSpPr>
            <p:grpSpPr>
              <a:xfrm>
                <a:off x="724269" y="2708918"/>
                <a:ext cx="359994" cy="504056"/>
                <a:chOff x="683568" y="548680"/>
                <a:chExt cx="504056" cy="504056"/>
              </a:xfrm>
            </p:grpSpPr>
            <p:sp>
              <p:nvSpPr>
                <p:cNvPr id="67" name="角丸四角形 6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ローチャート : 結合子 6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p:cNvGrpSpPr/>
              <p:nvPr/>
            </p:nvGrpSpPr>
            <p:grpSpPr>
              <a:xfrm>
                <a:off x="128687" y="2708918"/>
                <a:ext cx="504056" cy="504056"/>
                <a:chOff x="683568" y="548680"/>
                <a:chExt cx="504056" cy="504056"/>
              </a:xfrm>
            </p:grpSpPr>
            <p:sp>
              <p:nvSpPr>
                <p:cNvPr id="65" name="角丸四角形 64"/>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ローチャート : 結合子 65"/>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p:cNvGrpSpPr/>
              <p:nvPr/>
            </p:nvGrpSpPr>
            <p:grpSpPr>
              <a:xfrm>
                <a:off x="1187624" y="2671934"/>
                <a:ext cx="579816" cy="472102"/>
                <a:chOff x="1187624" y="2671935"/>
                <a:chExt cx="579816" cy="542659"/>
              </a:xfrm>
            </p:grpSpPr>
            <p:sp>
              <p:nvSpPr>
                <p:cNvPr id="63" name="角丸四角形 62"/>
                <p:cNvSpPr/>
                <p:nvPr/>
              </p:nvSpPr>
              <p:spPr>
                <a:xfrm>
                  <a:off x="1187624" y="2671935"/>
                  <a:ext cx="579816" cy="542659"/>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ローチャート : 結合子 63"/>
                <p:cNvSpPr/>
                <p:nvPr/>
              </p:nvSpPr>
              <p:spPr>
                <a:xfrm>
                  <a:off x="1351522" y="2899101"/>
                  <a:ext cx="252019" cy="216024"/>
                </a:xfrm>
                <a:prstGeom prst="flowChartConnector">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p:nvGrpSpPr>
            <p:grpSpPr>
              <a:xfrm>
                <a:off x="2430606" y="2854554"/>
                <a:ext cx="467803" cy="344509"/>
                <a:chOff x="2513130" y="2712792"/>
                <a:chExt cx="504055" cy="500182"/>
              </a:xfrm>
            </p:grpSpPr>
            <p:sp>
              <p:nvSpPr>
                <p:cNvPr id="61" name="角丸四角形 60"/>
                <p:cNvSpPr/>
                <p:nvPr/>
              </p:nvSpPr>
              <p:spPr>
                <a:xfrm>
                  <a:off x="2513130" y="2712792"/>
                  <a:ext cx="504055" cy="500182"/>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ローチャート : 結合子 61"/>
                <p:cNvSpPr/>
                <p:nvPr/>
              </p:nvSpPr>
              <p:spPr>
                <a:xfrm>
                  <a:off x="2621151" y="2860682"/>
                  <a:ext cx="252019" cy="216024"/>
                </a:xfrm>
                <a:prstGeom prst="flowChartConnector">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p:cNvGrpSpPr/>
              <p:nvPr/>
            </p:nvGrpSpPr>
            <p:grpSpPr>
              <a:xfrm>
                <a:off x="3350219" y="2706664"/>
                <a:ext cx="396035" cy="504056"/>
                <a:chOff x="683568" y="548680"/>
                <a:chExt cx="504056" cy="504056"/>
              </a:xfrm>
            </p:grpSpPr>
            <p:sp>
              <p:nvSpPr>
                <p:cNvPr id="59" name="角丸四角形 58"/>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ローチャート : 結合子 59"/>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p:nvGrpSpPr>
            <p:grpSpPr>
              <a:xfrm>
                <a:off x="3816384" y="2708918"/>
                <a:ext cx="396035" cy="511804"/>
                <a:chOff x="683568" y="548680"/>
                <a:chExt cx="504056" cy="504056"/>
              </a:xfrm>
            </p:grpSpPr>
            <p:sp>
              <p:nvSpPr>
                <p:cNvPr id="57" name="角丸四角形 56"/>
                <p:cNvSpPr/>
                <p:nvPr/>
              </p:nvSpPr>
              <p:spPr>
                <a:xfrm>
                  <a:off x="683568" y="548680"/>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ローチャート : 結合子 57"/>
                <p:cNvSpPr/>
                <p:nvPr/>
              </p:nvSpPr>
              <p:spPr>
                <a:xfrm>
                  <a:off x="791589" y="696570"/>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p:cNvGrpSpPr/>
              <p:nvPr/>
            </p:nvGrpSpPr>
            <p:grpSpPr>
              <a:xfrm>
                <a:off x="2942026" y="2760493"/>
                <a:ext cx="312331" cy="452481"/>
                <a:chOff x="1899417" y="1611326"/>
                <a:chExt cx="504056" cy="504056"/>
              </a:xfrm>
            </p:grpSpPr>
            <p:sp>
              <p:nvSpPr>
                <p:cNvPr id="55" name="角丸四角形 54"/>
                <p:cNvSpPr/>
                <p:nvPr/>
              </p:nvSpPr>
              <p:spPr>
                <a:xfrm>
                  <a:off x="1899417" y="1611326"/>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ローチャート : 結合子 55"/>
                <p:cNvSpPr/>
                <p:nvPr/>
              </p:nvSpPr>
              <p:spPr>
                <a:xfrm>
                  <a:off x="2025436" y="1736330"/>
                  <a:ext cx="252019" cy="216024"/>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p:cNvGrpSpPr/>
              <p:nvPr/>
            </p:nvGrpSpPr>
            <p:grpSpPr>
              <a:xfrm>
                <a:off x="1827162" y="2671934"/>
                <a:ext cx="603445" cy="567121"/>
                <a:chOff x="1827162" y="2596742"/>
                <a:chExt cx="504056" cy="504056"/>
              </a:xfrm>
            </p:grpSpPr>
            <p:sp>
              <p:nvSpPr>
                <p:cNvPr id="53" name="角丸四角形 52"/>
                <p:cNvSpPr/>
                <p:nvPr/>
              </p:nvSpPr>
              <p:spPr>
                <a:xfrm>
                  <a:off x="1827162" y="2596742"/>
                  <a:ext cx="504056" cy="504056"/>
                </a:xfrm>
                <a:prstGeom prst="roundRect">
                  <a:avLst/>
                </a:prstGeom>
                <a:solidFill>
                  <a:srgbClr val="F2B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爆発 1 53"/>
                <p:cNvSpPr/>
                <p:nvPr/>
              </p:nvSpPr>
              <p:spPr>
                <a:xfrm>
                  <a:off x="1926551" y="2707731"/>
                  <a:ext cx="305279" cy="383639"/>
                </a:xfrm>
                <a:prstGeom prst="irregularSeal1">
                  <a:avLst/>
                </a:prstGeom>
                <a:solidFill>
                  <a:srgbClr val="D632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 name="グループ化 8"/>
            <p:cNvGrpSpPr/>
            <p:nvPr/>
          </p:nvGrpSpPr>
          <p:grpSpPr>
            <a:xfrm>
              <a:off x="200664" y="3371914"/>
              <a:ext cx="4083733" cy="1263266"/>
              <a:chOff x="136712" y="3989128"/>
              <a:chExt cx="4083733" cy="1263266"/>
            </a:xfrm>
          </p:grpSpPr>
          <p:pic>
            <p:nvPicPr>
              <p:cNvPr id="2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156878">
                <a:off x="1916053" y="4461261"/>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グループ化 23"/>
              <p:cNvGrpSpPr/>
              <p:nvPr/>
            </p:nvGrpSpPr>
            <p:grpSpPr>
              <a:xfrm>
                <a:off x="136712" y="3989128"/>
                <a:ext cx="4083733" cy="1224855"/>
                <a:chOff x="136712" y="3481636"/>
                <a:chExt cx="4083733" cy="1224855"/>
              </a:xfrm>
            </p:grpSpPr>
            <p:grpSp>
              <p:nvGrpSpPr>
                <p:cNvPr id="25" name="グループ化 24"/>
                <p:cNvGrpSpPr/>
                <p:nvPr/>
              </p:nvGrpSpPr>
              <p:grpSpPr>
                <a:xfrm>
                  <a:off x="580207" y="3861048"/>
                  <a:ext cx="252037" cy="504056"/>
                  <a:chOff x="128687" y="3861048"/>
                  <a:chExt cx="504056" cy="504056"/>
                </a:xfrm>
              </p:grpSpPr>
              <p:sp>
                <p:nvSpPr>
                  <p:cNvPr id="43" name="角丸四角形 42"/>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ローチャート : 結合子 43"/>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p:cNvGrpSpPr/>
                <p:nvPr/>
              </p:nvGrpSpPr>
              <p:grpSpPr>
                <a:xfrm>
                  <a:off x="136712" y="3481636"/>
                  <a:ext cx="4083733" cy="1224855"/>
                  <a:chOff x="128687" y="3487440"/>
                  <a:chExt cx="4083733" cy="1224855"/>
                </a:xfrm>
              </p:grpSpPr>
              <p:grpSp>
                <p:nvGrpSpPr>
                  <p:cNvPr id="27" name="グループ化 26"/>
                  <p:cNvGrpSpPr/>
                  <p:nvPr/>
                </p:nvGrpSpPr>
                <p:grpSpPr>
                  <a:xfrm>
                    <a:off x="128687" y="3861048"/>
                    <a:ext cx="378038" cy="504056"/>
                    <a:chOff x="128687" y="3861048"/>
                    <a:chExt cx="504056" cy="504056"/>
                  </a:xfrm>
                </p:grpSpPr>
                <p:sp>
                  <p:nvSpPr>
                    <p:cNvPr id="41" name="角丸四角形 40"/>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ローチャート : 結合子 41"/>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202" y="3584141"/>
                    <a:ext cx="798487" cy="7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156878">
                    <a:off x="990692" y="3591495"/>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017" y="3691857"/>
                    <a:ext cx="1020438" cy="102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156878">
                    <a:off x="1548348" y="3487440"/>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16516">
                    <a:off x="1924037" y="3591494"/>
                    <a:ext cx="791133" cy="79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50264">
                    <a:off x="2375488" y="3836495"/>
                    <a:ext cx="812416" cy="81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3435090" y="3950046"/>
                    <a:ext cx="311163" cy="504056"/>
                    <a:chOff x="128687" y="3861048"/>
                    <a:chExt cx="504056" cy="504056"/>
                  </a:xfrm>
                </p:grpSpPr>
                <p:sp>
                  <p:nvSpPr>
                    <p:cNvPr id="39" name="角丸四角形 38"/>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ローチャート : 結合子 39"/>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03098">
                    <a:off x="2754372" y="3788604"/>
                    <a:ext cx="798487" cy="7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グループ化 35"/>
                  <p:cNvGrpSpPr/>
                  <p:nvPr/>
                </p:nvGrpSpPr>
                <p:grpSpPr>
                  <a:xfrm>
                    <a:off x="3820883" y="3950046"/>
                    <a:ext cx="391537" cy="504056"/>
                    <a:chOff x="128687" y="3861048"/>
                    <a:chExt cx="504056" cy="504056"/>
                  </a:xfrm>
                </p:grpSpPr>
                <p:sp>
                  <p:nvSpPr>
                    <p:cNvPr id="37" name="角丸四角形 36"/>
                    <p:cNvSpPr/>
                    <p:nvPr/>
                  </p:nvSpPr>
                  <p:spPr>
                    <a:xfrm>
                      <a:off x="128687" y="3861048"/>
                      <a:ext cx="504056" cy="5040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ローチャート : 結合子 37"/>
                    <p:cNvSpPr/>
                    <p:nvPr/>
                  </p:nvSpPr>
                  <p:spPr>
                    <a:xfrm>
                      <a:off x="254706" y="3986052"/>
                      <a:ext cx="252019" cy="2160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grpSp>
          <p:nvGrpSpPr>
            <p:cNvPr id="10" name="グループ化 9"/>
            <p:cNvGrpSpPr/>
            <p:nvPr/>
          </p:nvGrpSpPr>
          <p:grpSpPr>
            <a:xfrm>
              <a:off x="740354" y="5301505"/>
              <a:ext cx="2907973" cy="1682739"/>
              <a:chOff x="1526595" y="5415854"/>
              <a:chExt cx="2634425" cy="1682739"/>
            </a:xfrm>
          </p:grpSpPr>
          <p:pic>
            <p:nvPicPr>
              <p:cNvPr id="19" name="Picture 2" descr="http://2.bp.blogspot.com/-HckTOhdrUvA/U2LuUMrZptI/AAAAAAAAfnc/94muGekc5QI/s800/kekkan_kess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6595" y="5415854"/>
                <a:ext cx="2634425" cy="1682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15936">
                <a:off x="2751948" y="5960308"/>
                <a:ext cx="508856" cy="50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454263">
                <a:off x="2468503" y="5671038"/>
                <a:ext cx="515558" cy="51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45878">
                <a:off x="2734926" y="5456487"/>
                <a:ext cx="812416" cy="81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グループ化 10"/>
            <p:cNvGrpSpPr/>
            <p:nvPr/>
          </p:nvGrpSpPr>
          <p:grpSpPr>
            <a:xfrm>
              <a:off x="2706665" y="4797468"/>
              <a:ext cx="941662" cy="753243"/>
              <a:chOff x="3616509" y="5204770"/>
              <a:chExt cx="941662" cy="753243"/>
            </a:xfrm>
          </p:grpSpPr>
          <p:pic>
            <p:nvPicPr>
              <p:cNvPr id="16"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006207">
                <a:off x="3616509" y="5212840"/>
                <a:ext cx="559671" cy="55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803098">
                <a:off x="4032321" y="5204770"/>
                <a:ext cx="525850" cy="5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145878">
                <a:off x="3820672" y="5324051"/>
                <a:ext cx="633962" cy="6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下矢印 11"/>
            <p:cNvSpPr/>
            <p:nvPr/>
          </p:nvSpPr>
          <p:spPr>
            <a:xfrm>
              <a:off x="2061055" y="798840"/>
              <a:ext cx="266573" cy="180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2079297" y="1864770"/>
              <a:ext cx="270135" cy="180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a:off x="2109245" y="2935226"/>
              <a:ext cx="266573" cy="27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p:cNvSpPr/>
            <p:nvPr/>
          </p:nvSpPr>
          <p:spPr>
            <a:xfrm>
              <a:off x="2071381" y="4882827"/>
              <a:ext cx="304437" cy="3509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17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4328" y="3296435"/>
            <a:ext cx="1015767" cy="102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91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654" y="1925638"/>
            <a:ext cx="6028696" cy="395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157094" y="1531808"/>
            <a:ext cx="5210977" cy="523220"/>
          </a:xfrm>
          <a:prstGeom prst="rect">
            <a:avLst/>
          </a:prstGeom>
          <a:noFill/>
        </p:spPr>
        <p:txBody>
          <a:bodyPr wrap="squar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三重県における死亡原因の変化</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p:cNvSpPr txBox="1"/>
          <p:nvPr/>
        </p:nvSpPr>
        <p:spPr>
          <a:xfrm>
            <a:off x="4039839" y="6378816"/>
            <a:ext cx="2808312" cy="307777"/>
          </a:xfrm>
          <a:prstGeom prst="rect">
            <a:avLst/>
          </a:prstGeom>
          <a:noFill/>
        </p:spPr>
        <p:txBody>
          <a:bodyPr wrap="square" rtlCol="0">
            <a:spAutoFit/>
          </a:bodyPr>
          <a:lstStyle/>
          <a:p>
            <a:r>
              <a:rPr kumimoji="1" lang="ja-JP" altLang="en-US" sz="1400" dirty="0" smtClean="0"/>
              <a:t>情報：厚生労働省　人口動態統計</a:t>
            </a:r>
            <a:endParaRPr kumimoji="1" lang="ja-JP" altLang="en-US" sz="1400" dirty="0"/>
          </a:p>
        </p:txBody>
      </p:sp>
      <p:sp>
        <p:nvSpPr>
          <p:cNvPr id="11" name="テキスト ボックス 4"/>
          <p:cNvSpPr txBox="1"/>
          <p:nvPr/>
        </p:nvSpPr>
        <p:spPr>
          <a:xfrm>
            <a:off x="5808712" y="2614213"/>
            <a:ext cx="589968" cy="304304"/>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rPr>
              <a:t>がん</a:t>
            </a:r>
          </a:p>
        </p:txBody>
      </p:sp>
      <p:sp>
        <p:nvSpPr>
          <p:cNvPr id="12" name="テキスト ボックス 5"/>
          <p:cNvSpPr txBox="1"/>
          <p:nvPr/>
        </p:nvSpPr>
        <p:spPr>
          <a:xfrm>
            <a:off x="5082160" y="3102295"/>
            <a:ext cx="739702" cy="360041"/>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rPr>
              <a:t>心臓病</a:t>
            </a:r>
          </a:p>
        </p:txBody>
      </p:sp>
      <p:sp>
        <p:nvSpPr>
          <p:cNvPr id="13" name="テキスト ボックス 6"/>
          <p:cNvSpPr txBox="1"/>
          <p:nvPr/>
        </p:nvSpPr>
        <p:spPr>
          <a:xfrm>
            <a:off x="3989154" y="4170552"/>
            <a:ext cx="809880" cy="353312"/>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rPr>
              <a:t>脳卒中</a:t>
            </a:r>
          </a:p>
        </p:txBody>
      </p:sp>
      <p:sp>
        <p:nvSpPr>
          <p:cNvPr id="14" name="テキスト ボックス 7"/>
          <p:cNvSpPr txBox="1"/>
          <p:nvPr/>
        </p:nvSpPr>
        <p:spPr>
          <a:xfrm>
            <a:off x="5082160" y="4575214"/>
            <a:ext cx="1021536" cy="313820"/>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rPr>
              <a:t>交通事故</a:t>
            </a:r>
          </a:p>
        </p:txBody>
      </p:sp>
      <p:sp>
        <p:nvSpPr>
          <p:cNvPr id="4" name="円形吹き出し 3"/>
          <p:cNvSpPr/>
          <p:nvPr/>
        </p:nvSpPr>
        <p:spPr>
          <a:xfrm>
            <a:off x="6275012" y="3541796"/>
            <a:ext cx="2704933" cy="1826457"/>
          </a:xfrm>
          <a:prstGeom prst="wedgeEllipseCallout">
            <a:avLst>
              <a:gd name="adj1" fmla="val 8846"/>
              <a:gd name="adj2" fmla="val -6604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がんで亡くなる人がどんどん増えているね。</a:t>
            </a:r>
            <a:endParaRPr kumimoji="1" lang="ja-JP" altLang="en-US"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031" name="Picture 7" descr="http://1.bp.blogspot.com/-uhPwF4hUgTs/VSufX-J4JHI/AAAAAAAAs6o/CRp8_RFSOiE/s800/nurse2_4_thin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8927" y="1180556"/>
            <a:ext cx="1584176" cy="2192632"/>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842868" y="237276"/>
            <a:ext cx="7416824" cy="81546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どの</a:t>
            </a:r>
            <a:r>
              <a:rPr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くらい多いの</a:t>
            </a:r>
            <a:r>
              <a:rPr kumimoji="1"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556698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4788024" y="3212976"/>
            <a:ext cx="1368152" cy="12961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一生では</a:t>
            </a:r>
            <a:r>
              <a:rPr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４８</a:t>
            </a:r>
            <a:r>
              <a:rPr kumimoji="1"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6" name="円/楕円 5"/>
          <p:cNvSpPr/>
          <p:nvPr/>
        </p:nvSpPr>
        <p:spPr>
          <a:xfrm>
            <a:off x="899592" y="3284984"/>
            <a:ext cx="1368152" cy="1296144"/>
          </a:xfrm>
          <a:prstGeom prst="ellipse">
            <a:avLst/>
          </a:prstGeom>
          <a:solidFill>
            <a:srgbClr val="45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一生では</a:t>
            </a:r>
            <a:r>
              <a:rPr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６３</a:t>
            </a:r>
            <a:r>
              <a:rPr kumimoji="1" lang="ja-JP" altLang="en-US" sz="1600" dirty="0" smtClean="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sz="1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2" name="テキスト ボックス 1"/>
          <p:cNvSpPr txBox="1"/>
          <p:nvPr/>
        </p:nvSpPr>
        <p:spPr>
          <a:xfrm>
            <a:off x="899592" y="5003080"/>
            <a:ext cx="1512168" cy="707886"/>
          </a:xfrm>
          <a:prstGeom prst="rect">
            <a:avLst/>
          </a:prstGeom>
          <a:noFill/>
        </p:spPr>
        <p:txBody>
          <a:bodyPr wrap="square" rtlCol="0">
            <a:spAutoFit/>
          </a:bodyPr>
          <a:lstStyle/>
          <a:p>
            <a:r>
              <a:rPr kumimoji="1" lang="ja-JP" altLang="en-US" sz="4000" dirty="0" smtClean="0"/>
              <a:t>男性</a:t>
            </a:r>
            <a:endParaRPr kumimoji="1" lang="ja-JP" altLang="en-US" sz="4000" dirty="0"/>
          </a:p>
        </p:txBody>
      </p:sp>
      <p:sp>
        <p:nvSpPr>
          <p:cNvPr id="7" name="テキスト ボックス 6"/>
          <p:cNvSpPr txBox="1"/>
          <p:nvPr/>
        </p:nvSpPr>
        <p:spPr>
          <a:xfrm>
            <a:off x="4817071" y="4988172"/>
            <a:ext cx="1440160" cy="707886"/>
          </a:xfrm>
          <a:prstGeom prst="rect">
            <a:avLst/>
          </a:prstGeom>
          <a:noFill/>
        </p:spPr>
        <p:txBody>
          <a:bodyPr wrap="square" rtlCol="0">
            <a:spAutoFit/>
          </a:bodyPr>
          <a:lstStyle/>
          <a:p>
            <a:r>
              <a:rPr lang="ja-JP" altLang="en-US" sz="4000" dirty="0"/>
              <a:t>女</a:t>
            </a:r>
            <a:r>
              <a:rPr kumimoji="1" lang="ja-JP" altLang="en-US" sz="4000" dirty="0" smtClean="0"/>
              <a:t>性</a:t>
            </a:r>
            <a:endParaRPr kumimoji="1" lang="ja-JP" altLang="en-US" sz="4000"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6453336"/>
            <a:ext cx="32956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684076" y="1805218"/>
            <a:ext cx="7924540" cy="769441"/>
          </a:xfrm>
          <a:prstGeom prst="rect">
            <a:avLst/>
          </a:prstGeom>
          <a:noFill/>
        </p:spPr>
        <p:txBody>
          <a:bodyPr wrap="square" rtlCol="0">
            <a:spAutoFit/>
          </a:bodyPr>
          <a:lstStyle/>
          <a:p>
            <a:r>
              <a:rPr kumimoji="1" lang="ja-JP" altLang="en-US" sz="1200" b="1" dirty="0" smtClean="0">
                <a:latin typeface="+mj-ea"/>
                <a:ea typeface="+mj-ea"/>
              </a:rPr>
              <a:t>　　　　　　　　　　　　　　　　　　　　　　　　　　　　　　　　　　　　　　　　　　　　　　　　　　　　　　　　　　き　け　</a:t>
            </a:r>
            <a:r>
              <a:rPr kumimoji="1" lang="ja-JP" altLang="en-US" sz="1200" b="1" dirty="0" err="1" smtClean="0">
                <a:latin typeface="+mj-ea"/>
                <a:ea typeface="+mj-ea"/>
              </a:rPr>
              <a:t>ん</a:t>
            </a:r>
            <a:endParaRPr kumimoji="1" lang="en-US" altLang="ja-JP" sz="1200" b="1" dirty="0" smtClean="0">
              <a:latin typeface="+mj-ea"/>
              <a:ea typeface="+mj-ea"/>
            </a:endParaRPr>
          </a:p>
          <a:p>
            <a:r>
              <a:rPr kumimoji="1" lang="en-US" altLang="ja-JP" sz="3200" b="1" dirty="0" smtClean="0">
                <a:latin typeface="+mj-ea"/>
                <a:ea typeface="+mj-ea"/>
              </a:rPr>
              <a:t>Q</a:t>
            </a:r>
            <a:r>
              <a:rPr lang="en-US" altLang="ja-JP" sz="3200" b="1" dirty="0" smtClean="0">
                <a:latin typeface="+mj-ea"/>
                <a:ea typeface="+mj-ea"/>
              </a:rPr>
              <a:t>.</a:t>
            </a:r>
            <a:r>
              <a:rPr lang="ja-JP" altLang="en-US" sz="3200" b="1" dirty="0" smtClean="0">
                <a:latin typeface="+mj-ea"/>
                <a:ea typeface="+mj-ea"/>
              </a:rPr>
              <a:t>日本人が一生のうちがんになる危険は？</a:t>
            </a:r>
            <a:endParaRPr kumimoji="1" lang="en-US" altLang="ja-JP" sz="3200" b="1" dirty="0" smtClean="0">
              <a:latin typeface="+mj-ea"/>
              <a:ea typeface="+mj-ea"/>
            </a:endParaRPr>
          </a:p>
        </p:txBody>
      </p:sp>
      <p:sp>
        <p:nvSpPr>
          <p:cNvPr id="11" name="角丸四角形 10"/>
          <p:cNvSpPr/>
          <p:nvPr/>
        </p:nvSpPr>
        <p:spPr>
          <a:xfrm>
            <a:off x="890830" y="404664"/>
            <a:ext cx="7416824"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どの</a:t>
            </a:r>
            <a:r>
              <a:rPr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くらい多いの</a:t>
            </a:r>
            <a:r>
              <a:rPr kumimoji="1"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12" name="Picture 6" descr="http://2.bp.blogspot.com/-bAlU20oPbIw/VCIklhsK6QI/AAAAAAAAmqg/Lb6ANtbzlAg/s800/woman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3212976"/>
            <a:ext cx="187220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4.bp.blogspot.com/-7F5Pf0WF8TU/Uj_3BRbifII/AAAAAAAAYGo/yrac0Gl3HEA/s800/suit_man_smi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3171843"/>
            <a:ext cx="1728192" cy="207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13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6453336"/>
            <a:ext cx="32956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図表 1"/>
          <p:cNvGraphicFramePr/>
          <p:nvPr>
            <p:extLst>
              <p:ext uri="{D42A27DB-BD31-4B8C-83A1-F6EECF244321}">
                <p14:modId xmlns:p14="http://schemas.microsoft.com/office/powerpoint/2010/main" val="2369352548"/>
              </p:ext>
            </p:extLst>
          </p:nvPr>
        </p:nvGraphicFramePr>
        <p:xfrm>
          <a:off x="197774" y="1052735"/>
          <a:ext cx="8838722" cy="2225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角丸四角形 2"/>
          <p:cNvSpPr/>
          <p:nvPr/>
        </p:nvSpPr>
        <p:spPr>
          <a:xfrm>
            <a:off x="890830" y="404664"/>
            <a:ext cx="7416824"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いつから気をつけたらいいの？</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pic>
        <p:nvPicPr>
          <p:cNvPr id="4" name="Picture 2" descr="http://4.bp.blogspot.com/-7F5Pf0WF8TU/Uj_3BRbifII/AAAAAAAAYGo/yrac0Gl3HEA/s800/suit_man_smil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7824" y="3171844"/>
            <a:ext cx="1008112" cy="13202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2.bp.blogspot.com/-lkoFMPPKLsw/UaKluyJ018I/AAAAAAAAT6Y/QpAxQYdBbwc/s800/ojisan_laugh.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8024" y="3153683"/>
            <a:ext cx="1240633" cy="13565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bp.blogspot.com/-KYB2pDwBvKU/USstXgLWV-I/AAAAAAAAOJE/1cHVJlDc3P4/s1600/ojiisan03_smil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8264" y="3190006"/>
            <a:ext cx="1179404" cy="1356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4.bp.blogspot.com/-2dGCdgefAmc/USstWBkYHaI/AAAAAAAAOI8/5VMN7MJVKO0/s1600/obaasan03_smil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9568" y="4820687"/>
            <a:ext cx="1148100" cy="1361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bAlU20oPbIw/VCIklhsK6QI/AAAAAAAAmqg/Lb6ANtbzlAg/s800/woman0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7824" y="5013176"/>
            <a:ext cx="1048494" cy="10484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1.bp.blogspot.com/-Rf9_4NidA6E/VCIi87j6oLI/AAAAAAAAmhs/JPDgktU6GYg/s800/girl1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2749" y="4975361"/>
            <a:ext cx="1052116" cy="1052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3.bp.blogspot.com/-cpDKehTx16g/VCIizx57wmI/AAAAAAAAmfk/HAmzli4REk8/s800/boy04.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4035" y="3276355"/>
            <a:ext cx="1169541" cy="11475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1.bp.blogspot.com/-APSSEFHlIVo/UWvSwUyEh8I/AAAAAAAAQcs/bhPuYLv6oXE/s1600/obasan3.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85507" y="4913555"/>
            <a:ext cx="954645" cy="129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157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890830" y="404664"/>
            <a:ext cx="7416824" cy="79208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がん</a:t>
            </a:r>
            <a:r>
              <a:rPr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を予防するためには</a:t>
            </a:r>
            <a:r>
              <a:rPr kumimoji="1" lang="ja-JP" altLang="en-US" sz="4000" dirty="0" smtClean="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4" name="角丸四角形吹き出し 3"/>
          <p:cNvSpPr/>
          <p:nvPr/>
        </p:nvSpPr>
        <p:spPr>
          <a:xfrm>
            <a:off x="467544" y="1412776"/>
            <a:ext cx="8136904" cy="1152128"/>
          </a:xfrm>
          <a:prstGeom prst="wedgeRoundRectCallout">
            <a:avLst>
              <a:gd name="adj1" fmla="val -15013"/>
              <a:gd name="adj2" fmla="val 851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latin typeface="HG丸ｺﾞｼｯｸM-PRO" panose="020F0600000000000000" pitchFamily="50" charset="-128"/>
                <a:ea typeface="HG丸ｺﾞｼｯｸM-PRO" panose="020F0600000000000000" pitchFamily="50" charset="-128"/>
              </a:rPr>
              <a:t>みなさんは大人になって「がん」になりにくく</a:t>
            </a:r>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なるためには、どんなことをしたらよいと考えますか？</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5" name="角丸四角形吹き出し 4"/>
          <p:cNvSpPr/>
          <p:nvPr/>
        </p:nvSpPr>
        <p:spPr>
          <a:xfrm>
            <a:off x="1691680" y="5805264"/>
            <a:ext cx="6480720" cy="792088"/>
          </a:xfrm>
          <a:prstGeom prst="wedgeRoundRectCallout">
            <a:avLst>
              <a:gd name="adj1" fmla="val -13181"/>
              <a:gd name="adj2" fmla="val -7537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smtClean="0">
                <a:solidFill>
                  <a:schemeClr val="tx1"/>
                </a:solidFill>
                <a:latin typeface="HG丸ｺﾞｼｯｸM-PRO" panose="020F0600000000000000" pitchFamily="50" charset="-128"/>
                <a:ea typeface="HG丸ｺﾞｼｯｸM-PRO" panose="020F0600000000000000" pitchFamily="50" charset="-128"/>
              </a:rPr>
              <a:t>「がん」を防ぐ方法はないのでしょうか？</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円形吹き出し 5"/>
          <p:cNvSpPr/>
          <p:nvPr/>
        </p:nvSpPr>
        <p:spPr>
          <a:xfrm>
            <a:off x="7380311" y="3284984"/>
            <a:ext cx="1440161" cy="1800200"/>
          </a:xfrm>
          <a:prstGeom prst="wedgeEllipseCallout">
            <a:avLst>
              <a:gd name="adj1" fmla="val -75256"/>
              <a:gd name="adj2" fmla="val -1459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形吹き出し 6"/>
          <p:cNvSpPr/>
          <p:nvPr/>
        </p:nvSpPr>
        <p:spPr>
          <a:xfrm>
            <a:off x="497463" y="3717032"/>
            <a:ext cx="1728193" cy="1616529"/>
          </a:xfrm>
          <a:prstGeom prst="wedgeEllipseCallout">
            <a:avLst>
              <a:gd name="adj1" fmla="val 90279"/>
              <a:gd name="adj2" fmla="val -3455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http://4.bp.blogspot.com/-5z3Hrgeh_0E/U00KFJ4NcqI/AAAAAAAAfN4/Hj80LS_SDp0/s800/gakusy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3586" y="2812603"/>
            <a:ext cx="2611311" cy="274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747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79512" y="135096"/>
            <a:ext cx="8784976" cy="84563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bg1"/>
                </a:solidFill>
                <a:latin typeface="HGP創英角ﾎﾟｯﾌﾟ体" panose="040B0A00000000000000" pitchFamily="50" charset="-128"/>
                <a:ea typeface="HGP創英角ﾎﾟｯﾌﾟ体" panose="040B0A00000000000000" pitchFamily="50" charset="-128"/>
              </a:rPr>
              <a:t>　　　　　　　　　　　　　　　　　な　　　　　　　　　　　　　　　　　　　　　　　　　　　　　　　　　　　　　　　　　　　　　　　　　　　　　　よう　　いん</a:t>
            </a:r>
            <a:endParaRPr lang="en-US" altLang="ja-JP" sz="1200" dirty="0" smtClean="0">
              <a:solidFill>
                <a:schemeClr val="bg1"/>
              </a:solidFill>
              <a:latin typeface="HGP創英角ﾎﾟｯﾌﾟ体" panose="040B0A00000000000000" pitchFamily="50" charset="-128"/>
              <a:ea typeface="HGP創英角ﾎﾟｯﾌﾟ体" panose="040B0A00000000000000" pitchFamily="50" charset="-128"/>
            </a:endParaRPr>
          </a:p>
          <a:p>
            <a:pPr algn="ctr"/>
            <a:r>
              <a:rPr lang="ja-JP" altLang="en-US" sz="3600" dirty="0" smtClean="0">
                <a:solidFill>
                  <a:schemeClr val="bg1"/>
                </a:solidFill>
                <a:latin typeface="HGP創英角ﾎﾟｯﾌﾟ体" panose="040B0A00000000000000" pitchFamily="50" charset="-128"/>
                <a:ea typeface="HGP創英角ﾎﾟｯﾌﾟ体" panose="040B0A00000000000000" pitchFamily="50" charset="-128"/>
              </a:rPr>
              <a:t>がんで亡くなった人のがんにかかった要因</a:t>
            </a:r>
            <a:endPar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10" name="テキスト ボックス 9"/>
          <p:cNvSpPr txBox="1"/>
          <p:nvPr/>
        </p:nvSpPr>
        <p:spPr>
          <a:xfrm>
            <a:off x="864416" y="1446951"/>
            <a:ext cx="2880000" cy="648000"/>
          </a:xfrm>
          <a:prstGeom prst="roundRect">
            <a:avLst>
              <a:gd name="adj" fmla="val 50000"/>
            </a:avLst>
          </a:prstGeom>
          <a:solidFill>
            <a:srgbClr val="075D11"/>
          </a:solidFill>
          <a:ln>
            <a:noFill/>
          </a:ln>
        </p:spPr>
        <p:txBody>
          <a:bodyPr wrap="square" lIns="0" tIns="0" rIns="0" rtlCol="0" anchor="ctr">
            <a:noAutofit/>
          </a:bodyPr>
          <a:lstStyle/>
          <a:p>
            <a:pPr algn="ctr"/>
            <a:r>
              <a:rPr kumimoji="1" lang="ja-JP" altLang="en-US" sz="3200" b="1" spc="300" dirty="0" smtClean="0">
                <a:solidFill>
                  <a:schemeClr val="bg1"/>
                </a:solidFill>
                <a:latin typeface="+mn-ea"/>
                <a:cs typeface="メイリオ" panose="020B0604030504040204" pitchFamily="50" charset="-128"/>
              </a:rPr>
              <a:t>男性</a:t>
            </a:r>
            <a:r>
              <a:rPr kumimoji="1" lang="ja-JP" altLang="en-US" sz="2800" b="1" spc="300" dirty="0" smtClean="0">
                <a:solidFill>
                  <a:schemeClr val="bg1"/>
                </a:solidFill>
                <a:latin typeface="+mn-ea"/>
                <a:cs typeface="メイリオ" panose="020B0604030504040204" pitchFamily="50" charset="-128"/>
              </a:rPr>
              <a:t>の場合</a:t>
            </a:r>
            <a:endParaRPr kumimoji="1" lang="ja-JP" altLang="en-US" sz="2800" b="1" spc="300" dirty="0">
              <a:solidFill>
                <a:schemeClr val="bg1"/>
              </a:solidFill>
              <a:latin typeface="+mn-ea"/>
              <a:cs typeface="メイリオ" panose="020B0604030504040204" pitchFamily="50" charset="-128"/>
            </a:endParaRPr>
          </a:p>
        </p:txBody>
      </p:sp>
      <p:sp>
        <p:nvSpPr>
          <p:cNvPr id="15" name="テキスト ボックス 14"/>
          <p:cNvSpPr txBox="1"/>
          <p:nvPr/>
        </p:nvSpPr>
        <p:spPr>
          <a:xfrm>
            <a:off x="-366017" y="6453336"/>
            <a:ext cx="8610425" cy="415498"/>
          </a:xfrm>
          <a:prstGeom prst="rect">
            <a:avLst/>
          </a:prstGeom>
          <a:noFill/>
        </p:spPr>
        <p:txBody>
          <a:bodyPr wrap="square" rtlCol="0">
            <a:spAutoFit/>
          </a:bodyPr>
          <a:lstStyle/>
          <a:p>
            <a:pPr algn="r"/>
            <a:r>
              <a:rPr lang="ja-JP" altLang="en-US" sz="1050" dirty="0">
                <a:solidFill>
                  <a:schemeClr val="tx1">
                    <a:lumMod val="65000"/>
                    <a:lumOff val="35000"/>
                  </a:schemeClr>
                </a:solidFill>
              </a:rPr>
              <a:t>出典：国立がん研究センターがん情報サービス</a:t>
            </a:r>
          </a:p>
          <a:p>
            <a:pPr algn="r"/>
            <a:r>
              <a:rPr lang="en-US" altLang="ja-JP" sz="1050" dirty="0">
                <a:solidFill>
                  <a:schemeClr val="tx1">
                    <a:lumMod val="65000"/>
                    <a:lumOff val="35000"/>
                  </a:schemeClr>
                </a:solidFill>
              </a:rPr>
              <a:t>※Inoue, M. et al.: Ann </a:t>
            </a:r>
            <a:r>
              <a:rPr lang="en-US" altLang="ja-JP" sz="1050" dirty="0" err="1">
                <a:solidFill>
                  <a:schemeClr val="tx1">
                    <a:lumMod val="65000"/>
                    <a:lumOff val="35000"/>
                  </a:schemeClr>
                </a:solidFill>
              </a:rPr>
              <a:t>Oncol</a:t>
            </a:r>
            <a:r>
              <a:rPr lang="en-US" altLang="ja-JP" sz="1050" dirty="0">
                <a:solidFill>
                  <a:schemeClr val="tx1">
                    <a:lumMod val="65000"/>
                    <a:lumOff val="35000"/>
                  </a:schemeClr>
                </a:solidFill>
              </a:rPr>
              <a:t>, 2012; 23(5): 1362-9</a:t>
            </a:r>
            <a:r>
              <a:rPr lang="ja-JP" altLang="en-US" sz="1050" dirty="0">
                <a:solidFill>
                  <a:schemeClr val="tx1">
                    <a:lumMod val="65000"/>
                    <a:lumOff val="35000"/>
                  </a:schemeClr>
                </a:solidFill>
              </a:rPr>
              <a:t>を基</a:t>
            </a:r>
            <a:r>
              <a:rPr lang="ja-JP" altLang="en-US" sz="1050" dirty="0" smtClean="0">
                <a:solidFill>
                  <a:schemeClr val="tx1">
                    <a:lumMod val="65000"/>
                    <a:lumOff val="35000"/>
                  </a:schemeClr>
                </a:solidFill>
              </a:rPr>
              <a:t>に国立</a:t>
            </a:r>
            <a:r>
              <a:rPr lang="ja-JP" altLang="en-US" sz="1050" dirty="0">
                <a:solidFill>
                  <a:schemeClr val="tx1">
                    <a:lumMod val="65000"/>
                    <a:lumOff val="35000"/>
                  </a:schemeClr>
                </a:solidFill>
              </a:rPr>
              <a:t>がん研究センターがん情報サービスが作成（より一部改変）</a:t>
            </a:r>
            <a:endParaRPr kumimoji="1" lang="ja-JP" altLang="en-US" sz="1050" dirty="0">
              <a:solidFill>
                <a:schemeClr val="tx1">
                  <a:lumMod val="65000"/>
                  <a:lumOff val="35000"/>
                </a:schemeClr>
              </a:solidFill>
            </a:endParaRPr>
          </a:p>
        </p:txBody>
      </p:sp>
      <p:pic>
        <p:nvPicPr>
          <p:cNvPr id="5" name="図 4"/>
          <p:cNvPicPr>
            <a:picLocks/>
          </p:cNvPicPr>
          <p:nvPr/>
        </p:nvPicPr>
        <p:blipFill>
          <a:blip r:embed="rId3"/>
          <a:stretch>
            <a:fillRect/>
          </a:stretch>
        </p:blipFill>
        <p:spPr>
          <a:xfrm>
            <a:off x="73596" y="2348880"/>
            <a:ext cx="9000000" cy="3600000"/>
          </a:xfrm>
          <a:prstGeom prst="rect">
            <a:avLst/>
          </a:prstGeom>
        </p:spPr>
      </p:pic>
      <p:sp>
        <p:nvSpPr>
          <p:cNvPr id="13" name="テキスト ボックス 12"/>
          <p:cNvSpPr txBox="1"/>
          <p:nvPr/>
        </p:nvSpPr>
        <p:spPr>
          <a:xfrm>
            <a:off x="5436416" y="1469450"/>
            <a:ext cx="2880000" cy="648000"/>
          </a:xfrm>
          <a:prstGeom prst="roundRect">
            <a:avLst>
              <a:gd name="adj" fmla="val 50000"/>
            </a:avLst>
          </a:prstGeom>
          <a:solidFill>
            <a:srgbClr val="0CA41E"/>
          </a:solidFill>
          <a:ln>
            <a:noFill/>
          </a:ln>
        </p:spPr>
        <p:txBody>
          <a:bodyPr wrap="square" lIns="0" tIns="0" rIns="0" bIns="46800" rtlCol="0" anchor="ctr">
            <a:noAutofit/>
          </a:bodyPr>
          <a:lstStyle/>
          <a:p>
            <a:pPr algn="ctr"/>
            <a:r>
              <a:rPr kumimoji="1" lang="ja-JP" altLang="en-US" sz="3200" b="1" spc="300" dirty="0" smtClean="0">
                <a:solidFill>
                  <a:schemeClr val="bg1"/>
                </a:solidFill>
                <a:latin typeface="+mn-ea"/>
                <a:cs typeface="メイリオ" panose="020B0604030504040204" pitchFamily="50" charset="-128"/>
              </a:rPr>
              <a:t>女性</a:t>
            </a:r>
            <a:r>
              <a:rPr kumimoji="1" lang="ja-JP" altLang="en-US" sz="2800" b="1" spc="300" dirty="0" smtClean="0">
                <a:solidFill>
                  <a:schemeClr val="bg1"/>
                </a:solidFill>
                <a:latin typeface="+mn-ea"/>
                <a:cs typeface="メイリオ" panose="020B0604030504040204" pitchFamily="50" charset="-128"/>
              </a:rPr>
              <a:t>の場合</a:t>
            </a:r>
            <a:endParaRPr kumimoji="1" lang="ja-JP" altLang="en-US" sz="2800" b="1" spc="300" dirty="0">
              <a:solidFill>
                <a:schemeClr val="bg1"/>
              </a:solidFill>
              <a:latin typeface="+mn-ea"/>
              <a:cs typeface="メイリオ" panose="020B0604030504040204" pitchFamily="50" charset="-128"/>
            </a:endParaRPr>
          </a:p>
        </p:txBody>
      </p:sp>
    </p:spTree>
    <p:extLst>
      <p:ext uri="{BB962C8B-B14F-4D97-AF65-F5344CB8AC3E}">
        <p14:creationId xmlns:p14="http://schemas.microsoft.com/office/powerpoint/2010/main" val="982506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84259" y="1052737"/>
            <a:ext cx="8248181" cy="5688631"/>
            <a:chOff x="284259" y="1052737"/>
            <a:chExt cx="8248181" cy="5688631"/>
          </a:xfrm>
        </p:grpSpPr>
        <p:pic>
          <p:nvPicPr>
            <p:cNvPr id="3074" name="Picture 2" descr="非喫煙者と比較した喫煙者のがんによる死亡の危険性（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59" y="1052737"/>
              <a:ext cx="8248181" cy="560518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125351" y="2060848"/>
              <a:ext cx="1584177" cy="896616"/>
            </a:xfrm>
            <a:prstGeom prst="rect">
              <a:avLst/>
            </a:prstGeom>
            <a:solidFill>
              <a:schemeClr val="bg1"/>
            </a:solidFill>
            <a:ln>
              <a:solidFill>
                <a:schemeClr val="bg1"/>
              </a:solidFill>
            </a:ln>
          </p:spPr>
          <p:txBody>
            <a:bodyPr wrap="square" rtlCol="0">
              <a:noAutofit/>
            </a:bodyPr>
            <a:lstStyle/>
            <a:p>
              <a:r>
                <a:rPr lang="ja-JP" altLang="en-US" sz="1000" b="1" dirty="0" smtClean="0">
                  <a:solidFill>
                    <a:prstClr val="black"/>
                  </a:solidFill>
                </a:rPr>
                <a:t>こうくう　いんとう</a:t>
              </a:r>
              <a:endParaRPr lang="en-US" altLang="ja-JP" sz="1000" b="1" dirty="0" smtClean="0">
                <a:solidFill>
                  <a:prstClr val="black"/>
                </a:solidFill>
              </a:endParaRPr>
            </a:p>
            <a:p>
              <a:r>
                <a:rPr lang="ja-JP" altLang="en-US" b="1" dirty="0" smtClean="0">
                  <a:solidFill>
                    <a:prstClr val="black"/>
                  </a:solidFill>
                </a:rPr>
                <a:t>口腔咽頭がん</a:t>
              </a:r>
              <a:endParaRPr lang="en-US" altLang="ja-JP" b="1" dirty="0" smtClean="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3.0</a:t>
              </a:r>
              <a:r>
                <a:rPr lang="ja-JP" altLang="en-US"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endPar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1605036" y="3968962"/>
              <a:ext cx="1584177" cy="738664"/>
            </a:xfrm>
            <a:prstGeom prst="rect">
              <a:avLst/>
            </a:prstGeom>
            <a:solidFill>
              <a:schemeClr val="bg1"/>
            </a:solidFill>
            <a:ln>
              <a:solidFill>
                <a:schemeClr val="bg1"/>
              </a:solidFill>
            </a:ln>
          </p:spPr>
          <p:txBody>
            <a:bodyPr wrap="square" rtlCol="0">
              <a:noAutofit/>
            </a:bodyPr>
            <a:lstStyle/>
            <a:p>
              <a:r>
                <a:rPr lang="ja-JP" altLang="en-US" sz="1000" b="1" dirty="0" smtClean="0">
                  <a:solidFill>
                    <a:prstClr val="black"/>
                  </a:solidFill>
                </a:rPr>
                <a:t>かんぞう</a:t>
              </a:r>
              <a:endParaRPr lang="en-US" altLang="ja-JP" sz="1000" b="1" dirty="0" smtClean="0">
                <a:solidFill>
                  <a:prstClr val="black"/>
                </a:solidFill>
              </a:endParaRPr>
            </a:p>
            <a:p>
              <a:r>
                <a:rPr lang="ja-JP" altLang="en-US" b="1" dirty="0" smtClean="0">
                  <a:solidFill>
                    <a:prstClr val="black"/>
                  </a:solidFill>
                </a:rPr>
                <a:t>肝臓がん</a:t>
              </a:r>
              <a:endParaRPr lang="en-US" altLang="ja-JP" b="1" dirty="0" smtClean="0">
                <a:solidFill>
                  <a:prstClr val="black"/>
                </a:solidFill>
              </a:endParaRPr>
            </a:p>
            <a:p>
              <a:pPr algn="dist"/>
              <a:r>
                <a:rPr lang="ja-JP" altLang="en-US" b="1" dirty="0">
                  <a:solidFill>
                    <a:prstClr val="black"/>
                  </a:solidFill>
                </a:rPr>
                <a:t>　</a:t>
              </a:r>
              <a:r>
                <a:rPr lang="en-US" altLang="ja-JP"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1.5</a:t>
              </a:r>
              <a:r>
                <a:rPr lang="ja-JP" altLang="en-US"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endPar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1619671" y="2957464"/>
              <a:ext cx="1584177" cy="738664"/>
            </a:xfrm>
            <a:prstGeom prst="rect">
              <a:avLst/>
            </a:prstGeom>
            <a:solidFill>
              <a:schemeClr val="bg1"/>
            </a:solidFill>
            <a:ln>
              <a:solidFill>
                <a:schemeClr val="bg1"/>
              </a:solidFill>
            </a:ln>
          </p:spPr>
          <p:txBody>
            <a:bodyPr wrap="square" rtlCol="0">
              <a:noAutofit/>
            </a:bodyPr>
            <a:lstStyle/>
            <a:p>
              <a:r>
                <a:rPr lang="ja-JP" altLang="en-US" b="1" dirty="0" smtClean="0">
                  <a:solidFill>
                    <a:prstClr val="black"/>
                  </a:solidFill>
                </a:rPr>
                <a:t>肺がん</a:t>
              </a:r>
              <a:endParaRPr lang="en-US" altLang="ja-JP" b="1" dirty="0" smtClean="0">
                <a:solidFill>
                  <a:prstClr val="black"/>
                </a:solidFill>
              </a:endParaRPr>
            </a:p>
            <a:p>
              <a:pPr algn="dist"/>
              <a:r>
                <a:rPr lang="ja-JP" altLang="en-US" b="1" dirty="0">
                  <a:solidFill>
                    <a:prstClr val="black"/>
                  </a:solidFill>
                </a:rPr>
                <a:t>　</a:t>
              </a:r>
              <a:r>
                <a:rPr lang="en-US" altLang="ja-JP"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4.5</a:t>
              </a:r>
              <a:r>
                <a:rPr lang="ja-JP" altLang="en-US"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endPar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p:cNvSpPr txBox="1"/>
            <p:nvPr/>
          </p:nvSpPr>
          <p:spPr>
            <a:xfrm>
              <a:off x="5436096" y="2175846"/>
              <a:ext cx="1584177" cy="738664"/>
            </a:xfrm>
            <a:prstGeom prst="rect">
              <a:avLst/>
            </a:prstGeom>
            <a:solidFill>
              <a:schemeClr val="bg1"/>
            </a:solidFill>
            <a:ln>
              <a:solidFill>
                <a:schemeClr val="bg1"/>
              </a:solidFill>
            </a:ln>
          </p:spPr>
          <p:txBody>
            <a:bodyPr wrap="square" rtlCol="0">
              <a:noAutofit/>
            </a:bodyPr>
            <a:lstStyle/>
            <a:p>
              <a:r>
                <a:rPr lang="ja-JP" altLang="en-US" sz="1000" b="1" dirty="0" smtClean="0">
                  <a:solidFill>
                    <a:prstClr val="black"/>
                  </a:solidFill>
                </a:rPr>
                <a:t>いんとう</a:t>
              </a:r>
              <a:endParaRPr lang="en-US" altLang="ja-JP" sz="1000" b="1" dirty="0" smtClean="0">
                <a:solidFill>
                  <a:prstClr val="black"/>
                </a:solidFill>
              </a:endParaRPr>
            </a:p>
            <a:p>
              <a:r>
                <a:rPr lang="ja-JP" altLang="en-US" b="1" dirty="0" smtClean="0">
                  <a:solidFill>
                    <a:prstClr val="black"/>
                  </a:solidFill>
                </a:rPr>
                <a:t>咽頭がん</a:t>
              </a:r>
              <a:endParaRPr lang="en-US" altLang="ja-JP" b="1" dirty="0" smtClean="0">
                <a:solidFill>
                  <a:prstClr val="black"/>
                </a:solidFill>
              </a:endParaRPr>
            </a:p>
            <a:p>
              <a:pPr algn="dist"/>
              <a:r>
                <a:rPr lang="ja-JP" altLang="en-US" b="1" dirty="0">
                  <a:solidFill>
                    <a:prstClr val="black"/>
                  </a:solidFill>
                </a:rPr>
                <a:t>　</a:t>
              </a:r>
              <a:r>
                <a:rPr lang="en-US" altLang="ja-JP"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32.5</a:t>
              </a:r>
              <a:r>
                <a:rPr lang="ja-JP" altLang="en-US"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endPar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2375030" y="4850576"/>
              <a:ext cx="1584177" cy="738664"/>
            </a:xfrm>
            <a:prstGeom prst="rect">
              <a:avLst/>
            </a:prstGeom>
            <a:solidFill>
              <a:schemeClr val="bg1"/>
            </a:solidFill>
            <a:ln>
              <a:solidFill>
                <a:schemeClr val="bg1"/>
              </a:solidFill>
            </a:ln>
          </p:spPr>
          <p:txBody>
            <a:bodyPr wrap="square" rtlCol="0">
              <a:noAutofit/>
            </a:bodyPr>
            <a:lstStyle/>
            <a:p>
              <a:r>
                <a:rPr lang="ja-JP" altLang="en-US" b="1" dirty="0" smtClean="0">
                  <a:solidFill>
                    <a:prstClr val="black"/>
                  </a:solidFill>
                </a:rPr>
                <a:t>ぼうこ</a:t>
              </a:r>
              <a:r>
                <a:rPr lang="ja-JP" altLang="en-US" b="1" dirty="0">
                  <a:solidFill>
                    <a:prstClr val="black"/>
                  </a:solidFill>
                </a:rPr>
                <a:t>う</a:t>
              </a:r>
              <a:r>
                <a:rPr lang="ja-JP" altLang="en-US" b="1" dirty="0" smtClean="0">
                  <a:solidFill>
                    <a:prstClr val="black"/>
                  </a:solidFill>
                </a:rPr>
                <a:t>がん</a:t>
              </a:r>
              <a:endParaRPr lang="en-US" altLang="ja-JP" b="1" dirty="0" smtClean="0">
                <a:solidFill>
                  <a:prstClr val="black"/>
                </a:solidFill>
              </a:endParaRPr>
            </a:p>
            <a:p>
              <a:pPr algn="dist"/>
              <a:r>
                <a:rPr lang="ja-JP" altLang="en-US" b="1" dirty="0">
                  <a:solidFill>
                    <a:prstClr val="black"/>
                  </a:solidFill>
                </a:rPr>
                <a:t>　</a:t>
              </a:r>
              <a:r>
                <a:rPr lang="en-US" altLang="ja-JP"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1.6</a:t>
              </a:r>
              <a:r>
                <a:rPr lang="ja-JP" altLang="en-US"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endPar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p:cNvSpPr txBox="1"/>
            <p:nvPr/>
          </p:nvSpPr>
          <p:spPr>
            <a:xfrm>
              <a:off x="6269000" y="3006075"/>
              <a:ext cx="1584177" cy="738664"/>
            </a:xfrm>
            <a:prstGeom prst="rect">
              <a:avLst/>
            </a:prstGeom>
            <a:solidFill>
              <a:schemeClr val="bg1"/>
            </a:solidFill>
            <a:ln>
              <a:solidFill>
                <a:schemeClr val="bg1"/>
              </a:solidFill>
            </a:ln>
          </p:spPr>
          <p:txBody>
            <a:bodyPr wrap="square" rtlCol="0">
              <a:noAutofit/>
            </a:bodyPr>
            <a:lstStyle/>
            <a:p>
              <a:r>
                <a:rPr lang="ja-JP" altLang="en-US" sz="1000" b="1" dirty="0" err="1" smtClean="0">
                  <a:solidFill>
                    <a:prstClr val="black"/>
                  </a:solidFill>
                </a:rPr>
                <a:t>しょく</a:t>
              </a:r>
              <a:r>
                <a:rPr lang="ja-JP" altLang="en-US" sz="1000" b="1" dirty="0" smtClean="0">
                  <a:solidFill>
                    <a:prstClr val="black"/>
                  </a:solidFill>
                </a:rPr>
                <a:t>どう</a:t>
              </a:r>
              <a:endParaRPr lang="en-US" altLang="ja-JP" sz="1000" b="1" dirty="0" smtClean="0">
                <a:solidFill>
                  <a:prstClr val="black"/>
                </a:solidFill>
              </a:endParaRPr>
            </a:p>
            <a:p>
              <a:r>
                <a:rPr lang="ja-JP" altLang="en-US" b="1" dirty="0" smtClean="0">
                  <a:solidFill>
                    <a:prstClr val="black"/>
                  </a:solidFill>
                </a:rPr>
                <a:t>食道がん</a:t>
              </a:r>
              <a:endParaRPr lang="en-US" altLang="ja-JP" b="1" dirty="0" smtClean="0">
                <a:solidFill>
                  <a:prstClr val="black"/>
                </a:solidFill>
              </a:endParaRPr>
            </a:p>
            <a:p>
              <a:pPr algn="dist"/>
              <a:r>
                <a:rPr lang="ja-JP" altLang="en-US" b="1" dirty="0">
                  <a:solidFill>
                    <a:prstClr val="black"/>
                  </a:solidFill>
                </a:rPr>
                <a:t>　</a:t>
              </a:r>
              <a:r>
                <a:rPr lang="en-US" altLang="ja-JP"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2.2</a:t>
              </a:r>
              <a:r>
                <a:rPr lang="ja-JP" altLang="en-US"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endPar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p:cNvSpPr txBox="1"/>
            <p:nvPr/>
          </p:nvSpPr>
          <p:spPr>
            <a:xfrm>
              <a:off x="1763688" y="5766659"/>
              <a:ext cx="1584177" cy="874542"/>
            </a:xfrm>
            <a:prstGeom prst="rect">
              <a:avLst/>
            </a:prstGeom>
            <a:solidFill>
              <a:schemeClr val="bg1"/>
            </a:solidFill>
            <a:ln>
              <a:solidFill>
                <a:schemeClr val="bg1"/>
              </a:solidFill>
            </a:ln>
          </p:spPr>
          <p:txBody>
            <a:bodyPr wrap="square" rtlCol="0">
              <a:noAutofit/>
            </a:bodyPr>
            <a:lstStyle/>
            <a:p>
              <a:r>
                <a:rPr lang="ja-JP" altLang="en-US" sz="1000" b="1" dirty="0" smtClean="0">
                  <a:solidFill>
                    <a:prstClr val="black"/>
                  </a:solidFill>
                </a:rPr>
                <a:t>しきゅう</a:t>
              </a:r>
              <a:r>
                <a:rPr lang="ja-JP" altLang="en-US" sz="1000" b="1" dirty="0" err="1" smtClean="0">
                  <a:solidFill>
                    <a:prstClr val="black"/>
                  </a:solidFill>
                </a:rPr>
                <a:t>けい</a:t>
              </a:r>
              <a:endParaRPr lang="en-US" altLang="ja-JP" sz="1000" b="1" dirty="0" smtClean="0">
                <a:solidFill>
                  <a:prstClr val="black"/>
                </a:solidFill>
              </a:endParaRPr>
            </a:p>
            <a:p>
              <a:r>
                <a:rPr lang="ja-JP" altLang="en-US" b="1" dirty="0" smtClean="0">
                  <a:solidFill>
                    <a:prstClr val="black"/>
                  </a:solidFill>
                </a:rPr>
                <a:t>子宮頸がん</a:t>
              </a:r>
              <a:endParaRPr lang="en-US" altLang="ja-JP" b="1" dirty="0" smtClean="0">
                <a:solidFill>
                  <a:prstClr val="black"/>
                </a:solidFill>
              </a:endParaRPr>
            </a:p>
            <a:p>
              <a:pPr algn="dist"/>
              <a:r>
                <a:rPr lang="ja-JP" altLang="en-US" b="1" dirty="0">
                  <a:solidFill>
                    <a:prstClr val="black"/>
                  </a:solidFill>
                </a:rPr>
                <a:t>　</a:t>
              </a:r>
              <a:r>
                <a:rPr lang="en-US" altLang="ja-JP"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a:t>
              </a:r>
              <a:r>
                <a:rPr lang="en-US" altLang="ja-JP"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.6</a:t>
              </a:r>
              <a:r>
                <a:rPr lang="ja-JP" altLang="en-US"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endPar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6372200" y="3917498"/>
              <a:ext cx="1584177" cy="738664"/>
            </a:xfrm>
            <a:prstGeom prst="rect">
              <a:avLst/>
            </a:prstGeom>
            <a:solidFill>
              <a:schemeClr val="bg1"/>
            </a:solidFill>
            <a:ln>
              <a:solidFill>
                <a:schemeClr val="bg1"/>
              </a:solidFill>
            </a:ln>
          </p:spPr>
          <p:txBody>
            <a:bodyPr wrap="square" rtlCol="0">
              <a:noAutofit/>
            </a:bodyPr>
            <a:lstStyle/>
            <a:p>
              <a:r>
                <a:rPr lang="ja-JP" altLang="en-US" b="1" dirty="0">
                  <a:solidFill>
                    <a:prstClr val="black"/>
                  </a:solidFill>
                </a:rPr>
                <a:t>胃</a:t>
              </a:r>
              <a:r>
                <a:rPr lang="ja-JP" altLang="en-US" b="1" dirty="0" smtClean="0">
                  <a:solidFill>
                    <a:prstClr val="black"/>
                  </a:solidFill>
                </a:rPr>
                <a:t>がん</a:t>
              </a:r>
              <a:endParaRPr lang="en-US" altLang="ja-JP" b="1" dirty="0" smtClean="0">
                <a:solidFill>
                  <a:prstClr val="black"/>
                </a:solidFill>
              </a:endParaRPr>
            </a:p>
            <a:p>
              <a:pPr algn="dist"/>
              <a:r>
                <a:rPr lang="ja-JP" altLang="en-US" b="1" dirty="0">
                  <a:solidFill>
                    <a:prstClr val="black"/>
                  </a:solidFill>
                </a:rPr>
                <a:t>　</a:t>
              </a:r>
              <a:r>
                <a:rPr lang="en-US" altLang="ja-JP"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1.5</a:t>
              </a:r>
              <a:r>
                <a:rPr lang="ja-JP" altLang="en-US"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endPar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3635896" y="5852614"/>
              <a:ext cx="2160240" cy="888754"/>
            </a:xfrm>
            <a:prstGeom prst="rect">
              <a:avLst/>
            </a:prstGeom>
            <a:solidFill>
              <a:schemeClr val="bg1"/>
            </a:solidFill>
            <a:ln>
              <a:solidFill>
                <a:schemeClr val="bg1"/>
              </a:solidFill>
            </a:ln>
          </p:spPr>
          <p:txBody>
            <a:bodyPr wrap="square" rtlCol="0">
              <a:noAutofit/>
            </a:bodyPr>
            <a:lstStyle/>
            <a:p>
              <a:r>
                <a:rPr lang="ja-JP" altLang="en-US" b="1" dirty="0" smtClean="0">
                  <a:solidFill>
                    <a:prstClr val="black"/>
                  </a:solidFill>
                </a:rPr>
                <a:t>全がん</a:t>
              </a:r>
              <a:r>
                <a:rPr lang="en-US" altLang="ja-JP" sz="2400" b="1" dirty="0" smtClean="0">
                  <a:solidFill>
                    <a:srgbClr val="FF0000"/>
                  </a:solidFill>
                  <a:latin typeface="HGP創英角ｺﾞｼｯｸUB" panose="020B0900000000000000" pitchFamily="50" charset="-128"/>
                  <a:ea typeface="HGP創英角ｺﾞｼｯｸUB" panose="020B0900000000000000" pitchFamily="50" charset="-128"/>
                </a:rPr>
                <a:t>1.65</a:t>
              </a:r>
              <a:r>
                <a:rPr lang="ja-JP" altLang="en-US" sz="2400" b="1" dirty="0" smtClean="0">
                  <a:solidFill>
                    <a:srgbClr val="FF0000"/>
                  </a:solidFill>
                  <a:latin typeface="HGP創英角ｺﾞｼｯｸUB" panose="020B0900000000000000" pitchFamily="50" charset="-128"/>
                  <a:ea typeface="HGP創英角ｺﾞｼｯｸUB" panose="020B0900000000000000" pitchFamily="50" charset="-128"/>
                </a:rPr>
                <a:t>倍</a:t>
              </a:r>
              <a:endParaRPr lang="en-US" altLang="ja-JP" sz="2400" b="1" dirty="0" smtClean="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b="1" dirty="0" smtClean="0">
                  <a:solidFill>
                    <a:prstClr val="black"/>
                  </a:solidFill>
                  <a:latin typeface="ＭＳ Ｐゴシック" panose="020B0600070205080204" pitchFamily="50" charset="-128"/>
                  <a:ea typeface="ＭＳ Ｐゴシック" panose="020B0600070205080204" pitchFamily="50" charset="-128"/>
                </a:rPr>
                <a:t>（全死因</a:t>
              </a:r>
              <a:r>
                <a:rPr lang="en-US" altLang="ja-JP" sz="2400" b="1" dirty="0" smtClean="0">
                  <a:solidFill>
                    <a:srgbClr val="FF0000"/>
                  </a:solidFill>
                  <a:latin typeface="HGP創英角ｺﾞｼｯｸUB" panose="020B0900000000000000" pitchFamily="50" charset="-128"/>
                  <a:ea typeface="HGP創英角ｺﾞｼｯｸUB" panose="020B0900000000000000" pitchFamily="50" charset="-128"/>
                </a:rPr>
                <a:t>1.</a:t>
              </a:r>
              <a:r>
                <a:rPr lang="en-US" altLang="ja-JP" sz="2400" b="1" dirty="0">
                  <a:solidFill>
                    <a:srgbClr val="FF0000"/>
                  </a:solidFill>
                  <a:latin typeface="HGP創英角ｺﾞｼｯｸUB" panose="020B0900000000000000" pitchFamily="50" charset="-128"/>
                  <a:ea typeface="HGP創英角ｺﾞｼｯｸUB" panose="020B0900000000000000" pitchFamily="50" charset="-128"/>
                </a:rPr>
                <a:t>29</a:t>
              </a:r>
              <a:r>
                <a:rPr lang="ja-JP" altLang="en-US" sz="2400" b="1" dirty="0" smtClean="0">
                  <a:solidFill>
                    <a:srgbClr val="FF0000"/>
                  </a:solidFill>
                  <a:latin typeface="HGP創英角ｺﾞｼｯｸUB" panose="020B0900000000000000" pitchFamily="50" charset="-128"/>
                  <a:ea typeface="HGP創英角ｺﾞｼｯｸUB" panose="020B0900000000000000" pitchFamily="50" charset="-128"/>
                </a:rPr>
                <a:t>倍</a:t>
              </a:r>
              <a:r>
                <a:rPr lang="ja-JP" altLang="en-US" b="1" dirty="0" smtClean="0">
                  <a:latin typeface="ＭＳ Ｐゴシック" panose="020B0600070205080204" pitchFamily="50" charset="-128"/>
                  <a:ea typeface="ＭＳ Ｐゴシック" panose="020B0600070205080204" pitchFamily="50" charset="-128"/>
                </a:rPr>
                <a:t>）</a:t>
              </a:r>
              <a:endParaRPr lang="ja-JP" altLang="en-US" b="1" dirty="0">
                <a:latin typeface="ＭＳ Ｐゴシック" panose="020B0600070205080204" pitchFamily="50" charset="-128"/>
                <a:ea typeface="ＭＳ Ｐゴシック" panose="020B0600070205080204" pitchFamily="50" charset="-128"/>
              </a:endParaRPr>
            </a:p>
          </p:txBody>
        </p:sp>
        <p:sp>
          <p:nvSpPr>
            <p:cNvPr id="17" name="テキスト ボックス 16"/>
            <p:cNvSpPr txBox="1"/>
            <p:nvPr/>
          </p:nvSpPr>
          <p:spPr>
            <a:xfrm>
              <a:off x="5724128" y="4729138"/>
              <a:ext cx="1584177" cy="738664"/>
            </a:xfrm>
            <a:prstGeom prst="rect">
              <a:avLst/>
            </a:prstGeom>
            <a:solidFill>
              <a:schemeClr val="bg1"/>
            </a:solidFill>
            <a:ln>
              <a:solidFill>
                <a:schemeClr val="bg1"/>
              </a:solidFill>
            </a:ln>
          </p:spPr>
          <p:txBody>
            <a:bodyPr wrap="square" rtlCol="0">
              <a:noAutofit/>
            </a:bodyPr>
            <a:lstStyle/>
            <a:p>
              <a:r>
                <a:rPr lang="ja-JP" altLang="en-US" b="1" dirty="0">
                  <a:solidFill>
                    <a:prstClr val="black"/>
                  </a:solidFill>
                </a:rPr>
                <a:t>すい</a:t>
              </a:r>
              <a:r>
                <a:rPr lang="ja-JP" altLang="en-US" b="1" dirty="0" smtClean="0">
                  <a:solidFill>
                    <a:prstClr val="black"/>
                  </a:solidFill>
                </a:rPr>
                <a:t>臓がん</a:t>
              </a:r>
              <a:endParaRPr lang="en-US" altLang="ja-JP" b="1" dirty="0" smtClean="0">
                <a:solidFill>
                  <a:prstClr val="black"/>
                </a:solidFill>
              </a:endParaRPr>
            </a:p>
            <a:p>
              <a:pPr algn="dist"/>
              <a:r>
                <a:rPr lang="ja-JP" altLang="en-US" b="1" dirty="0">
                  <a:solidFill>
                    <a:prstClr val="black"/>
                  </a:solidFill>
                </a:rPr>
                <a:t>　</a:t>
              </a:r>
              <a:r>
                <a:rPr lang="en-US" altLang="ja-JP"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1.6</a:t>
              </a:r>
              <a:r>
                <a:rPr lang="ja-JP" altLang="en-US" sz="2400" b="1" dirty="0" smtClean="0">
                  <a:solidFill>
                    <a:schemeClr val="tx2">
                      <a:lumMod val="60000"/>
                      <a:lumOff val="40000"/>
                    </a:schemeClr>
                  </a:solidFill>
                  <a:latin typeface="HGP創英角ｺﾞｼｯｸUB" panose="020B0900000000000000" pitchFamily="50" charset="-128"/>
                  <a:ea typeface="HGP創英角ｺﾞｼｯｸUB" panose="020B0900000000000000" pitchFamily="50" charset="-128"/>
                </a:rPr>
                <a:t>倍</a:t>
              </a:r>
              <a:endParaRPr lang="ja-JP" altLang="en-US" sz="2400" b="1" dirty="0">
                <a:solidFill>
                  <a:schemeClr val="tx2">
                    <a:lumMod val="60000"/>
                    <a:lumOff val="40000"/>
                  </a:schemeClr>
                </a:solidFill>
                <a:latin typeface="HGP創英角ｺﾞｼｯｸUB" panose="020B0900000000000000" pitchFamily="50" charset="-128"/>
                <a:ea typeface="HGP創英角ｺﾞｼｯｸUB" panose="020B0900000000000000" pitchFamily="50" charset="-128"/>
              </a:endParaRPr>
            </a:p>
          </p:txBody>
        </p:sp>
      </p:grpSp>
      <p:pic>
        <p:nvPicPr>
          <p:cNvPr id="3075" name="Picture 3" descr="http://www.med.or.jp/people/nonsmoking/canser/images/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3384550"/>
            <a:ext cx="114300" cy="19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4479634" y="-2330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ja-JP" altLang="ja-JP" dirty="0" smtClean="0">
                <a:solidFill>
                  <a:prstClr val="black"/>
                </a:solidFill>
                <a:latin typeface="Arial" charset="0"/>
                <a:cs typeface="ＭＳ Ｐゴシック" charset="-128"/>
              </a:rPr>
              <a:t/>
            </a:r>
            <a:br>
              <a:rPr lang="ja-JP" altLang="ja-JP" dirty="0" smtClean="0">
                <a:solidFill>
                  <a:prstClr val="black"/>
                </a:solidFill>
                <a:latin typeface="Arial" charset="0"/>
                <a:cs typeface="ＭＳ Ｐゴシック" charset="-128"/>
              </a:rPr>
            </a:br>
            <a:r>
              <a:rPr lang="ja-JP" altLang="ja-JP" dirty="0" smtClean="0">
                <a:solidFill>
                  <a:prstClr val="black"/>
                </a:solidFill>
                <a:latin typeface="Arial" charset="0"/>
                <a:cs typeface="ＭＳ Ｐゴシック" charset="-128"/>
              </a:rPr>
              <a:t/>
            </a:r>
            <a:br>
              <a:rPr lang="ja-JP" altLang="ja-JP" dirty="0" smtClean="0">
                <a:solidFill>
                  <a:prstClr val="black"/>
                </a:solidFill>
                <a:latin typeface="Arial" charset="0"/>
                <a:cs typeface="ＭＳ Ｐゴシック" charset="-128"/>
              </a:rPr>
            </a:br>
            <a:endParaRPr lang="ja-JP" altLang="ja-JP" dirty="0" smtClean="0">
              <a:solidFill>
                <a:prstClr val="black"/>
              </a:solidFill>
              <a:latin typeface="Arial" charset="0"/>
              <a:cs typeface="ＭＳ Ｐゴシック" charset="-128"/>
            </a:endParaRPr>
          </a:p>
        </p:txBody>
      </p:sp>
      <p:sp>
        <p:nvSpPr>
          <p:cNvPr id="7" name="角丸四角形 6"/>
          <p:cNvSpPr/>
          <p:nvPr/>
        </p:nvSpPr>
        <p:spPr>
          <a:xfrm>
            <a:off x="1115616" y="221535"/>
            <a:ext cx="7416824" cy="64807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prstClr val="white"/>
                </a:solidFill>
                <a:latin typeface="HGP創英角ﾎﾟｯﾌﾟ体" panose="040B0A00000000000000" pitchFamily="50" charset="-128"/>
                <a:ea typeface="HGP創英角ﾎﾟｯﾌﾟ体" panose="040B0A00000000000000" pitchFamily="50" charset="-128"/>
              </a:rPr>
              <a:t>たばこ</a:t>
            </a:r>
            <a:r>
              <a:rPr lang="ja-JP" altLang="en-US" sz="4000" dirty="0" smtClean="0">
                <a:solidFill>
                  <a:prstClr val="white"/>
                </a:solidFill>
                <a:latin typeface="HGP創英角ﾎﾟｯﾌﾟ体" panose="040B0A00000000000000" pitchFamily="50" charset="-128"/>
                <a:ea typeface="HGP創英角ﾎﾟｯﾌﾟ体" panose="040B0A00000000000000" pitchFamily="50" charset="-128"/>
              </a:rPr>
              <a:t>で高まるがん死亡の危険</a:t>
            </a:r>
            <a:endParaRPr lang="ja-JP" altLang="en-US" sz="4000" dirty="0">
              <a:solidFill>
                <a:prstClr val="white"/>
              </a:solidFill>
              <a:latin typeface="HGP創英角ﾎﾟｯﾌﾟ体" panose="040B0A00000000000000" pitchFamily="50" charset="-128"/>
              <a:ea typeface="HGP創英角ﾎﾟｯﾌﾟ体" panose="040B0A00000000000000" pitchFamily="50" charset="-128"/>
            </a:endParaRPr>
          </a:p>
        </p:txBody>
      </p:sp>
      <p:sp>
        <p:nvSpPr>
          <p:cNvPr id="5" name="正方形/長方形 4"/>
          <p:cNvSpPr/>
          <p:nvPr/>
        </p:nvSpPr>
        <p:spPr>
          <a:xfrm>
            <a:off x="5724128" y="6147576"/>
            <a:ext cx="3419872" cy="71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prstClr val="black"/>
                </a:solidFill>
              </a:rPr>
              <a:t>資料：「平山らによる計画調査（</a:t>
            </a:r>
            <a:r>
              <a:rPr lang="en-US" altLang="ja-JP" sz="1400" dirty="0" smtClean="0">
                <a:solidFill>
                  <a:prstClr val="black"/>
                </a:solidFill>
              </a:rPr>
              <a:t>1966</a:t>
            </a:r>
            <a:r>
              <a:rPr lang="ja-JP" altLang="en-US" sz="1400" dirty="0" smtClean="0">
                <a:solidFill>
                  <a:prstClr val="black"/>
                </a:solidFill>
              </a:rPr>
              <a:t>～</a:t>
            </a:r>
            <a:r>
              <a:rPr lang="en-US" altLang="ja-JP" sz="1400" dirty="0" smtClean="0">
                <a:solidFill>
                  <a:prstClr val="black"/>
                </a:solidFill>
              </a:rPr>
              <a:t>82</a:t>
            </a:r>
            <a:r>
              <a:rPr lang="ja-JP" altLang="en-US" sz="1400" dirty="0" smtClean="0">
                <a:solidFill>
                  <a:prstClr val="black"/>
                </a:solidFill>
              </a:rPr>
              <a:t>）」</a:t>
            </a:r>
            <a:endParaRPr lang="ja-JP" altLang="en-US" sz="1400" dirty="0">
              <a:solidFill>
                <a:prstClr val="black"/>
              </a:solidFill>
            </a:endParaRPr>
          </a:p>
        </p:txBody>
      </p:sp>
      <p:sp>
        <p:nvSpPr>
          <p:cNvPr id="6" name="円/楕円 5"/>
          <p:cNvSpPr/>
          <p:nvPr/>
        </p:nvSpPr>
        <p:spPr>
          <a:xfrm>
            <a:off x="1259632" y="6021287"/>
            <a:ext cx="504056" cy="507729"/>
          </a:xfrm>
          <a:prstGeom prst="ellipse">
            <a:avLst/>
          </a:prstGeom>
          <a:solidFill>
            <a:srgbClr val="EC84B3"/>
          </a:solidFill>
          <a:ln>
            <a:solidFill>
              <a:srgbClr val="EC84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mn-ea"/>
              </a:rPr>
              <a:t>女</a:t>
            </a:r>
            <a:endParaRPr kumimoji="1" lang="ja-JP" altLang="en-US" sz="2000" b="1" dirty="0">
              <a:solidFill>
                <a:schemeClr val="tx1"/>
              </a:solidFill>
              <a:latin typeface="+mn-ea"/>
            </a:endParaRPr>
          </a:p>
        </p:txBody>
      </p:sp>
      <p:sp>
        <p:nvSpPr>
          <p:cNvPr id="8" name="正方形/長方形 7"/>
          <p:cNvSpPr/>
          <p:nvPr/>
        </p:nvSpPr>
        <p:spPr>
          <a:xfrm>
            <a:off x="1511660" y="1052737"/>
            <a:ext cx="6444717"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P創英角ﾎﾟｯﾌﾟ体" panose="040B0A00000000000000" pitchFamily="50" charset="-128"/>
                <a:ea typeface="HGP創英角ﾎﾟｯﾌﾟ体" panose="040B0A00000000000000" pitchFamily="50" charset="-128"/>
              </a:rPr>
              <a:t>たばこを吸わない人と比べて</a:t>
            </a:r>
            <a:endParaRPr kumimoji="1" lang="en-US" altLang="ja-JP" sz="2200" dirty="0" smtClean="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sz="2200" dirty="0" smtClean="0">
                <a:solidFill>
                  <a:schemeClr val="tx1"/>
                </a:solidFill>
                <a:latin typeface="HGP創英角ﾎﾟｯﾌﾟ体" panose="040B0A00000000000000" pitchFamily="50" charset="-128"/>
                <a:ea typeface="HGP創英角ﾎﾟｯﾌﾟ体" panose="040B0A00000000000000" pitchFamily="50" charset="-128"/>
              </a:rPr>
              <a:t>たばこを吸う人ががん</a:t>
            </a:r>
            <a:r>
              <a:rPr lang="ja-JP" altLang="en-US" sz="2200" dirty="0" smtClean="0">
                <a:solidFill>
                  <a:schemeClr val="tx1"/>
                </a:solidFill>
                <a:latin typeface="HGP創英角ﾎﾟｯﾌﾟ体" panose="040B0A00000000000000" pitchFamily="50" charset="-128"/>
                <a:ea typeface="HGP創英角ﾎﾟｯﾌﾟ体" panose="040B0A00000000000000" pitchFamily="50" charset="-128"/>
              </a:rPr>
              <a:t>で亡くなる</a:t>
            </a:r>
            <a:r>
              <a:rPr kumimoji="1" lang="ja-JP" altLang="en-US" sz="2200" dirty="0" smtClean="0">
                <a:solidFill>
                  <a:schemeClr val="tx1"/>
                </a:solidFill>
                <a:latin typeface="HGP創英角ﾎﾟｯﾌﾟ体" panose="040B0A00000000000000" pitchFamily="50" charset="-128"/>
                <a:ea typeface="HGP創英角ﾎﾟｯﾌﾟ体" panose="040B0A00000000000000" pitchFamily="50" charset="-128"/>
              </a:rPr>
              <a:t>危険度（男性）</a:t>
            </a:r>
            <a:endParaRPr kumimoji="1" lang="ja-JP" altLang="en-US" sz="2200" dirty="0">
              <a:solidFill>
                <a:schemeClr val="tx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156129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7841</TotalTime>
  <Words>2989</Words>
  <Application>Microsoft Office PowerPoint</Application>
  <PresentationFormat>画面に合わせる (4:3)</PresentationFormat>
  <Paragraphs>294</Paragraphs>
  <Slides>24</Slides>
  <Notes>23</Notes>
  <HiddenSlides>0</HiddenSlides>
  <MMClips>1</MMClips>
  <ScaleCrop>false</ScaleCrop>
  <HeadingPairs>
    <vt:vector size="6" baseType="variant">
      <vt:variant>
        <vt:lpstr>使用されているフォント</vt:lpstr>
      </vt:variant>
      <vt:variant>
        <vt:i4>13</vt:i4>
      </vt:variant>
      <vt:variant>
        <vt:lpstr>テーマ</vt:lpstr>
      </vt:variant>
      <vt:variant>
        <vt:i4>4</vt:i4>
      </vt:variant>
      <vt:variant>
        <vt:lpstr>スライド タイトル</vt:lpstr>
      </vt:variant>
      <vt:variant>
        <vt:i4>24</vt:i4>
      </vt:variant>
    </vt:vector>
  </HeadingPairs>
  <TitlesOfParts>
    <vt:vector size="41" baseType="lpstr">
      <vt:lpstr>HGP創英角ｺﾞｼｯｸUB</vt:lpstr>
      <vt:lpstr>HGP創英角ﾎﾟｯﾌﾟ体</vt:lpstr>
      <vt:lpstr>HGS創英角ﾎﾟｯﾌﾟ体</vt:lpstr>
      <vt:lpstr>HG丸ｺﾞｼｯｸM-PRO</vt:lpstr>
      <vt:lpstr>HG創英角ﾎﾟｯﾌﾟ体</vt:lpstr>
      <vt:lpstr>Meiryo UI</vt:lpstr>
      <vt:lpstr>ＭＳ Ｐゴシック</vt:lpstr>
      <vt:lpstr>メイリオ</vt:lpstr>
      <vt:lpstr>游ゴシック</vt:lpstr>
      <vt:lpstr>游ゴシック Light</vt:lpstr>
      <vt:lpstr>Arial</vt:lpstr>
      <vt:lpstr>Calibri</vt:lpstr>
      <vt:lpstr>Calibri Light</vt:lpstr>
      <vt:lpstr>Office ​​テーマ</vt:lpstr>
      <vt:lpstr>1_Office ​​テーマ</vt:lpstr>
      <vt:lpstr>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mieken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メンタルパートナーのフォローアップについて</dc:title>
  <dc:creator>mieken</dc:creator>
  <cp:lastModifiedBy>mieken</cp:lastModifiedBy>
  <cp:revision>380</cp:revision>
  <cp:lastPrinted>2020-08-13T03:02:09Z</cp:lastPrinted>
  <dcterms:created xsi:type="dcterms:W3CDTF">2013-02-25T07:52:04Z</dcterms:created>
  <dcterms:modified xsi:type="dcterms:W3CDTF">2020-12-24T00:41:30Z</dcterms:modified>
</cp:coreProperties>
</file>