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handoutMasterIdLst>
    <p:handoutMasterId r:id="rId29"/>
  </p:handoutMasterIdLst>
  <p:sldIdLst>
    <p:sldId id="271" r:id="rId5"/>
    <p:sldId id="278" r:id="rId6"/>
    <p:sldId id="274" r:id="rId7"/>
    <p:sldId id="305" r:id="rId8"/>
    <p:sldId id="263" r:id="rId9"/>
    <p:sldId id="272" r:id="rId10"/>
    <p:sldId id="286" r:id="rId11"/>
    <p:sldId id="307" r:id="rId12"/>
    <p:sldId id="291" r:id="rId13"/>
    <p:sldId id="312" r:id="rId14"/>
    <p:sldId id="281" r:id="rId15"/>
    <p:sldId id="269" r:id="rId16"/>
    <p:sldId id="289" r:id="rId17"/>
    <p:sldId id="277" r:id="rId18"/>
    <p:sldId id="292" r:id="rId19"/>
    <p:sldId id="296" r:id="rId20"/>
    <p:sldId id="297" r:id="rId21"/>
    <p:sldId id="298" r:id="rId22"/>
    <p:sldId id="299" r:id="rId23"/>
    <p:sldId id="309" r:id="rId24"/>
    <p:sldId id="306" r:id="rId25"/>
    <p:sldId id="311" r:id="rId26"/>
    <p:sldId id="301" r:id="rId27"/>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EC84B3"/>
    <a:srgbClr val="F4B6D2"/>
    <a:srgbClr val="FAF472"/>
    <a:srgbClr val="D632A7"/>
    <a:srgbClr val="CC0000"/>
    <a:srgbClr val="4BD0FF"/>
    <a:srgbClr val="81DEFF"/>
    <a:srgbClr val="BEF707"/>
    <a:srgbClr val="A42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6603" autoAdjust="0"/>
  </p:normalViewPr>
  <p:slideViewPr>
    <p:cSldViewPr>
      <p:cViewPr varScale="1">
        <p:scale>
          <a:sx n="57" d="100"/>
          <a:sy n="57" d="100"/>
        </p:scale>
        <p:origin x="17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8E0DA-393C-4722-BFE8-21AFD6852DFA}" type="doc">
      <dgm:prSet loTypeId="urn:microsoft.com/office/officeart/2005/8/layout/arrow2" loCatId="process" qsTypeId="urn:microsoft.com/office/officeart/2005/8/quickstyle/simple1" qsCatId="simple" csTypeId="urn:microsoft.com/office/officeart/2005/8/colors/accent1_2" csCatId="accent1" phldr="1"/>
      <dgm:spPr/>
    </dgm:pt>
    <dgm:pt modelId="{64DA35B4-1605-4786-9C98-5E43A3C2BE89}">
      <dgm:prSet phldrT="[テキスト]"/>
      <dgm:spPr/>
      <dgm:t>
        <a:bodyPr/>
        <a:lstStyle/>
        <a:p>
          <a:r>
            <a:rPr kumimoji="1" lang="en-US" altLang="ja-JP" dirty="0" smtClean="0"/>
            <a:t>10</a:t>
          </a:r>
          <a:r>
            <a:rPr kumimoji="1" lang="ja-JP" altLang="en-US" dirty="0" smtClean="0"/>
            <a:t>才</a:t>
          </a:r>
          <a:endParaRPr kumimoji="1" lang="ja-JP" altLang="en-US" dirty="0"/>
        </a:p>
      </dgm:t>
    </dgm:pt>
    <dgm:pt modelId="{CF685801-DA63-4D39-B3CF-BDB151D7CB44}" type="parTrans" cxnId="{C5083C67-227B-4EA6-A088-3A5FF9D97C35}">
      <dgm:prSet/>
      <dgm:spPr/>
      <dgm:t>
        <a:bodyPr/>
        <a:lstStyle/>
        <a:p>
          <a:endParaRPr kumimoji="1" lang="ja-JP" altLang="en-US"/>
        </a:p>
      </dgm:t>
    </dgm:pt>
    <dgm:pt modelId="{F62CDE6F-E4C1-42F5-B60F-01F1D2CD1EF5}" type="sibTrans" cxnId="{C5083C67-227B-4EA6-A088-3A5FF9D97C35}">
      <dgm:prSet/>
      <dgm:spPr/>
      <dgm:t>
        <a:bodyPr/>
        <a:lstStyle/>
        <a:p>
          <a:endParaRPr kumimoji="1" lang="ja-JP" altLang="en-US"/>
        </a:p>
      </dgm:t>
    </dgm:pt>
    <dgm:pt modelId="{50886585-31A4-40FD-A23C-021C4BDC1F5D}">
      <dgm:prSet phldrT="[テキスト]"/>
      <dgm:spPr/>
      <dgm:t>
        <a:bodyPr/>
        <a:lstStyle/>
        <a:p>
          <a:r>
            <a:rPr kumimoji="1" lang="en-US" altLang="ja-JP" dirty="0" smtClean="0"/>
            <a:t>50</a:t>
          </a:r>
          <a:r>
            <a:rPr kumimoji="1" lang="ja-JP" altLang="en-US" dirty="0" smtClean="0"/>
            <a:t>才</a:t>
          </a:r>
          <a:endParaRPr kumimoji="1" lang="ja-JP" altLang="en-US" dirty="0"/>
        </a:p>
      </dgm:t>
    </dgm:pt>
    <dgm:pt modelId="{309F884E-128C-4934-9BA1-45EB4C72A18C}" type="parTrans" cxnId="{5E40CCC0-A032-4D30-97F0-6F5E0CB4A1BA}">
      <dgm:prSet/>
      <dgm:spPr/>
      <dgm:t>
        <a:bodyPr/>
        <a:lstStyle/>
        <a:p>
          <a:endParaRPr kumimoji="1" lang="ja-JP" altLang="en-US"/>
        </a:p>
      </dgm:t>
    </dgm:pt>
    <dgm:pt modelId="{3D6CFA87-BDEC-46B5-B0B6-EA33EAE02B23}" type="sibTrans" cxnId="{5E40CCC0-A032-4D30-97F0-6F5E0CB4A1BA}">
      <dgm:prSet/>
      <dgm:spPr/>
      <dgm:t>
        <a:bodyPr/>
        <a:lstStyle/>
        <a:p>
          <a:endParaRPr kumimoji="1" lang="ja-JP" altLang="en-US"/>
        </a:p>
      </dgm:t>
    </dgm:pt>
    <dgm:pt modelId="{29D8C72A-49F3-4BF4-8148-365394DB0B71}">
      <dgm:prSet phldrT="[テキスト]"/>
      <dgm:spPr/>
      <dgm:t>
        <a:bodyPr/>
        <a:lstStyle/>
        <a:p>
          <a:r>
            <a:rPr kumimoji="1" lang="en-US" altLang="ja-JP" dirty="0" smtClean="0"/>
            <a:t>80</a:t>
          </a:r>
          <a:r>
            <a:rPr kumimoji="1" lang="ja-JP" altLang="en-US" dirty="0" smtClean="0"/>
            <a:t>才</a:t>
          </a:r>
          <a:endParaRPr kumimoji="1" lang="ja-JP" altLang="en-US" dirty="0"/>
        </a:p>
      </dgm:t>
    </dgm:pt>
    <dgm:pt modelId="{345CDF4F-B5AD-4586-B0C9-BCF359790C0D}" type="parTrans" cxnId="{AABBC084-E038-4B96-B21C-3D286C1C7062}">
      <dgm:prSet/>
      <dgm:spPr/>
      <dgm:t>
        <a:bodyPr/>
        <a:lstStyle/>
        <a:p>
          <a:endParaRPr kumimoji="1" lang="ja-JP" altLang="en-US"/>
        </a:p>
      </dgm:t>
    </dgm:pt>
    <dgm:pt modelId="{C3337366-FE5D-41BC-A512-BCE5B7041C00}" type="sibTrans" cxnId="{AABBC084-E038-4B96-B21C-3D286C1C7062}">
      <dgm:prSet/>
      <dgm:spPr/>
      <dgm:t>
        <a:bodyPr/>
        <a:lstStyle/>
        <a:p>
          <a:endParaRPr kumimoji="1" lang="ja-JP" altLang="en-US"/>
        </a:p>
      </dgm:t>
    </dgm:pt>
    <dgm:pt modelId="{AFFE285D-D914-4879-AF11-62F18C3666DA}" type="pres">
      <dgm:prSet presAssocID="{6728E0DA-393C-4722-BFE8-21AFD6852DFA}" presName="arrowDiagram" presStyleCnt="0">
        <dgm:presLayoutVars>
          <dgm:chMax val="5"/>
          <dgm:dir/>
          <dgm:resizeHandles val="exact"/>
        </dgm:presLayoutVars>
      </dgm:prSet>
      <dgm:spPr/>
    </dgm:pt>
    <dgm:pt modelId="{58409E92-5463-4EDD-AF11-EBA7D66FCD51}" type="pres">
      <dgm:prSet presAssocID="{6728E0DA-393C-4722-BFE8-21AFD6852DFA}" presName="arrow" presStyleLbl="bgShp" presStyleIdx="0" presStyleCnt="1" custScaleX="245137" custLinFactNeighborX="-1655" custLinFactNeighborY="8560"/>
      <dgm:spPr>
        <a:solidFill>
          <a:srgbClr val="FF0000"/>
        </a:solidFill>
        <a:ln w="19050">
          <a:solidFill>
            <a:srgbClr val="FF0000"/>
          </a:solidFill>
        </a:ln>
        <a:effectLst>
          <a:glow rad="1905000">
            <a:schemeClr val="accent1">
              <a:alpha val="0"/>
            </a:schemeClr>
          </a:glow>
        </a:effectLst>
      </dgm:spPr>
    </dgm:pt>
    <dgm:pt modelId="{3435ABFC-0CFC-47B8-A0E0-69B5B7AB674E}" type="pres">
      <dgm:prSet presAssocID="{6728E0DA-393C-4722-BFE8-21AFD6852DFA}" presName="arrowDiagram3" presStyleCnt="0"/>
      <dgm:spPr/>
    </dgm:pt>
    <dgm:pt modelId="{C5DA6FDE-8D38-4F15-8C17-A973CCB9D8F4}" type="pres">
      <dgm:prSet presAssocID="{64DA35B4-1605-4786-9C98-5E43A3C2BE89}" presName="bullet3a" presStyleLbl="node1" presStyleIdx="0" presStyleCnt="3" custLinFactX="-1300000" custLinFactY="100000" custLinFactNeighborX="-1318488" custLinFactNeighborY="185567"/>
      <dgm:spPr/>
    </dgm:pt>
    <dgm:pt modelId="{D478C000-C70B-46BB-8857-242ABB11EB1A}" type="pres">
      <dgm:prSet presAssocID="{64DA35B4-1605-4786-9C98-5E43A3C2BE89}" presName="textBox3a" presStyleLbl="revTx" presStyleIdx="0" presStyleCnt="3" custLinFactX="-145706" custLinFactNeighborX="-200000" custLinFactNeighborY="-22077">
        <dgm:presLayoutVars>
          <dgm:bulletEnabled val="1"/>
        </dgm:presLayoutVars>
      </dgm:prSet>
      <dgm:spPr/>
      <dgm:t>
        <a:bodyPr/>
        <a:lstStyle/>
        <a:p>
          <a:endParaRPr kumimoji="1" lang="ja-JP" altLang="en-US"/>
        </a:p>
      </dgm:t>
    </dgm:pt>
    <dgm:pt modelId="{D487D9E3-8FFF-44EA-B77E-BCDC4F4DAF5B}" type="pres">
      <dgm:prSet presAssocID="{50886585-31A4-40FD-A23C-021C4BDC1F5D}" presName="bullet3b" presStyleLbl="node1" presStyleIdx="1" presStyleCnt="3" custLinFactX="100000" custLinFactNeighborX="105320" custLinFactNeighborY="-83034"/>
      <dgm:spPr/>
    </dgm:pt>
    <dgm:pt modelId="{17AF9A0D-DDEB-45A9-95B7-636A09F755E7}" type="pres">
      <dgm:prSet presAssocID="{50886585-31A4-40FD-A23C-021C4BDC1F5D}" presName="textBox3b" presStyleLbl="revTx" presStyleIdx="1" presStyleCnt="3" custScaleX="131410" custScaleY="67154" custLinFactNeighborX="0" custLinFactNeighborY="13511">
        <dgm:presLayoutVars>
          <dgm:bulletEnabled val="1"/>
        </dgm:presLayoutVars>
      </dgm:prSet>
      <dgm:spPr/>
      <dgm:t>
        <a:bodyPr/>
        <a:lstStyle/>
        <a:p>
          <a:endParaRPr kumimoji="1" lang="ja-JP" altLang="en-US"/>
        </a:p>
      </dgm:t>
    </dgm:pt>
    <dgm:pt modelId="{6120277E-9E19-450F-B601-B475F762DBCE}" type="pres">
      <dgm:prSet presAssocID="{29D8C72A-49F3-4BF4-8148-365394DB0B71}" presName="bullet3c" presStyleLbl="node1" presStyleIdx="2" presStyleCnt="3" custLinFactX="593466" custLinFactNeighborX="600000" custLinFactNeighborY="-25462"/>
      <dgm:spPr/>
    </dgm:pt>
    <dgm:pt modelId="{0AD60305-B564-4089-BF0D-6050B1AD232B}" type="pres">
      <dgm:prSet presAssocID="{29D8C72A-49F3-4BF4-8148-365394DB0B71}" presName="textBox3c" presStyleLbl="revTx" presStyleIdx="2" presStyleCnt="3" custFlipVert="0" custScaleX="135415" custScaleY="43136" custLinFactX="100000" custLinFactNeighborX="195992" custLinFactNeighborY="16149">
        <dgm:presLayoutVars>
          <dgm:bulletEnabled val="1"/>
        </dgm:presLayoutVars>
      </dgm:prSet>
      <dgm:spPr/>
      <dgm:t>
        <a:bodyPr/>
        <a:lstStyle/>
        <a:p>
          <a:endParaRPr kumimoji="1" lang="ja-JP" altLang="en-US"/>
        </a:p>
      </dgm:t>
    </dgm:pt>
  </dgm:ptLst>
  <dgm:cxnLst>
    <dgm:cxn modelId="{ACD875BD-35DE-45B4-A476-35D65CE17B73}" type="presOf" srcId="{50886585-31A4-40FD-A23C-021C4BDC1F5D}" destId="{17AF9A0D-DDEB-45A9-95B7-636A09F755E7}" srcOrd="0" destOrd="0" presId="urn:microsoft.com/office/officeart/2005/8/layout/arrow2"/>
    <dgm:cxn modelId="{8305E8FB-CFB4-419F-BF0E-A0436BF30FC8}" type="presOf" srcId="{64DA35B4-1605-4786-9C98-5E43A3C2BE89}" destId="{D478C000-C70B-46BB-8857-242ABB11EB1A}" srcOrd="0" destOrd="0" presId="urn:microsoft.com/office/officeart/2005/8/layout/arrow2"/>
    <dgm:cxn modelId="{E81E77CE-D38F-4EFA-96E0-092728A87CFB}" type="presOf" srcId="{29D8C72A-49F3-4BF4-8148-365394DB0B71}" destId="{0AD60305-B564-4089-BF0D-6050B1AD232B}" srcOrd="0" destOrd="0" presId="urn:microsoft.com/office/officeart/2005/8/layout/arrow2"/>
    <dgm:cxn modelId="{5E40CCC0-A032-4D30-97F0-6F5E0CB4A1BA}" srcId="{6728E0DA-393C-4722-BFE8-21AFD6852DFA}" destId="{50886585-31A4-40FD-A23C-021C4BDC1F5D}" srcOrd="1" destOrd="0" parTransId="{309F884E-128C-4934-9BA1-45EB4C72A18C}" sibTransId="{3D6CFA87-BDEC-46B5-B0B6-EA33EAE02B23}"/>
    <dgm:cxn modelId="{98A8E0F4-5146-44A8-801F-0E70EC83582C}" type="presOf" srcId="{6728E0DA-393C-4722-BFE8-21AFD6852DFA}" destId="{AFFE285D-D914-4879-AF11-62F18C3666DA}" srcOrd="0" destOrd="0" presId="urn:microsoft.com/office/officeart/2005/8/layout/arrow2"/>
    <dgm:cxn modelId="{AABBC084-E038-4B96-B21C-3D286C1C7062}" srcId="{6728E0DA-393C-4722-BFE8-21AFD6852DFA}" destId="{29D8C72A-49F3-4BF4-8148-365394DB0B71}" srcOrd="2" destOrd="0" parTransId="{345CDF4F-B5AD-4586-B0C9-BCF359790C0D}" sibTransId="{C3337366-FE5D-41BC-A512-BCE5B7041C00}"/>
    <dgm:cxn modelId="{C5083C67-227B-4EA6-A088-3A5FF9D97C35}" srcId="{6728E0DA-393C-4722-BFE8-21AFD6852DFA}" destId="{64DA35B4-1605-4786-9C98-5E43A3C2BE89}" srcOrd="0" destOrd="0" parTransId="{CF685801-DA63-4D39-B3CF-BDB151D7CB44}" sibTransId="{F62CDE6F-E4C1-42F5-B60F-01F1D2CD1EF5}"/>
    <dgm:cxn modelId="{9A6E3432-ACF0-4BE8-A4E5-F70CDF321E3C}" type="presParOf" srcId="{AFFE285D-D914-4879-AF11-62F18C3666DA}" destId="{58409E92-5463-4EDD-AF11-EBA7D66FCD51}" srcOrd="0" destOrd="0" presId="urn:microsoft.com/office/officeart/2005/8/layout/arrow2"/>
    <dgm:cxn modelId="{373A747C-41F8-4A48-8CFA-7C66CD9B3A27}" type="presParOf" srcId="{AFFE285D-D914-4879-AF11-62F18C3666DA}" destId="{3435ABFC-0CFC-47B8-A0E0-69B5B7AB674E}" srcOrd="1" destOrd="0" presId="urn:microsoft.com/office/officeart/2005/8/layout/arrow2"/>
    <dgm:cxn modelId="{670BB3D3-1080-4B87-9C3B-C1AA778CA613}" type="presParOf" srcId="{3435ABFC-0CFC-47B8-A0E0-69B5B7AB674E}" destId="{C5DA6FDE-8D38-4F15-8C17-A973CCB9D8F4}" srcOrd="0" destOrd="0" presId="urn:microsoft.com/office/officeart/2005/8/layout/arrow2"/>
    <dgm:cxn modelId="{CCA234E1-1D2A-4156-8EAD-8E910E4C7639}" type="presParOf" srcId="{3435ABFC-0CFC-47B8-A0E0-69B5B7AB674E}" destId="{D478C000-C70B-46BB-8857-242ABB11EB1A}" srcOrd="1" destOrd="0" presId="urn:microsoft.com/office/officeart/2005/8/layout/arrow2"/>
    <dgm:cxn modelId="{A67A8A2D-CF59-4481-9B35-3213BB579760}" type="presParOf" srcId="{3435ABFC-0CFC-47B8-A0E0-69B5B7AB674E}" destId="{D487D9E3-8FFF-44EA-B77E-BCDC4F4DAF5B}" srcOrd="2" destOrd="0" presId="urn:microsoft.com/office/officeart/2005/8/layout/arrow2"/>
    <dgm:cxn modelId="{1706E40B-D0CE-4EB3-ACF9-182101135E8A}" type="presParOf" srcId="{3435ABFC-0CFC-47B8-A0E0-69B5B7AB674E}" destId="{17AF9A0D-DDEB-45A9-95B7-636A09F755E7}" srcOrd="3" destOrd="0" presId="urn:microsoft.com/office/officeart/2005/8/layout/arrow2"/>
    <dgm:cxn modelId="{6D63564D-3C75-4589-9C78-6CF21D9CC2BE}" type="presParOf" srcId="{3435ABFC-0CFC-47B8-A0E0-69B5B7AB674E}" destId="{6120277E-9E19-450F-B601-B475F762DBCE}" srcOrd="4" destOrd="0" presId="urn:microsoft.com/office/officeart/2005/8/layout/arrow2"/>
    <dgm:cxn modelId="{52F764F6-B634-4439-9735-AC4FBB7752A3}" type="presParOf" srcId="{3435ABFC-0CFC-47B8-A0E0-69B5B7AB674E}" destId="{0AD60305-B564-4089-BF0D-6050B1AD232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09E92-5463-4EDD-AF11-EBA7D66FCD51}">
      <dsp:nvSpPr>
        <dsp:cNvPr id="0" name=""/>
        <dsp:cNvSpPr/>
      </dsp:nvSpPr>
      <dsp:spPr>
        <a:xfrm>
          <a:off x="0" y="0"/>
          <a:ext cx="8727775" cy="2225229"/>
        </a:xfrm>
        <a:prstGeom prst="swooshArrow">
          <a:avLst>
            <a:gd name="adj1" fmla="val 25000"/>
            <a:gd name="adj2" fmla="val 25000"/>
          </a:avLst>
        </a:prstGeom>
        <a:solidFill>
          <a:srgbClr val="FF0000"/>
        </a:solidFill>
        <a:ln w="19050">
          <a:solidFill>
            <a:srgbClr val="FF0000"/>
          </a:solidFill>
        </a:ln>
        <a:effectLst>
          <a:glow rad="1905000">
            <a:schemeClr val="accent1">
              <a:alpha val="0"/>
            </a:schemeClr>
          </a:glow>
        </a:effectLst>
      </dsp:spPr>
      <dsp:style>
        <a:lnRef idx="0">
          <a:scrgbClr r="0" g="0" b="0"/>
        </a:lnRef>
        <a:fillRef idx="1">
          <a:scrgbClr r="0" g="0" b="0"/>
        </a:fillRef>
        <a:effectRef idx="0">
          <a:scrgbClr r="0" g="0" b="0"/>
        </a:effectRef>
        <a:fontRef idx="minor"/>
      </dsp:style>
    </dsp:sp>
    <dsp:sp modelId="{C5DA6FDE-8D38-4F15-8C17-A973CCB9D8F4}">
      <dsp:nvSpPr>
        <dsp:cNvPr id="0" name=""/>
        <dsp:cNvSpPr/>
      </dsp:nvSpPr>
      <dsp:spPr>
        <a:xfrm>
          <a:off x="667422" y="1800201"/>
          <a:ext cx="92569" cy="92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C000-C70B-46BB-8857-242ABB11EB1A}">
      <dsp:nvSpPr>
        <dsp:cNvPr id="0" name=""/>
        <dsp:cNvSpPr/>
      </dsp:nvSpPr>
      <dsp:spPr>
        <a:xfrm>
          <a:off x="269771" y="1440162"/>
          <a:ext cx="829565" cy="6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51"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10</a:t>
          </a:r>
          <a:r>
            <a:rPr kumimoji="1" lang="ja-JP" altLang="en-US" sz="3000" kern="1200" dirty="0" smtClean="0"/>
            <a:t>才</a:t>
          </a:r>
          <a:endParaRPr kumimoji="1" lang="ja-JP" altLang="en-US" sz="3000" kern="1200" dirty="0"/>
        </a:p>
      </dsp:txBody>
      <dsp:txXfrm>
        <a:off x="269771" y="1440162"/>
        <a:ext cx="829565" cy="643091"/>
      </dsp:txXfrm>
    </dsp:sp>
    <dsp:sp modelId="{D487D9E3-8FFF-44EA-B77E-BCDC4F4DAF5B}">
      <dsp:nvSpPr>
        <dsp:cNvPr id="0" name=""/>
        <dsp:cNvSpPr/>
      </dsp:nvSpPr>
      <dsp:spPr>
        <a:xfrm>
          <a:off x="4252025" y="792089"/>
          <a:ext cx="167337" cy="16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F9A0D-DDEB-45A9-95B7-636A09F755E7}">
      <dsp:nvSpPr>
        <dsp:cNvPr id="0" name=""/>
        <dsp:cNvSpPr/>
      </dsp:nvSpPr>
      <dsp:spPr>
        <a:xfrm>
          <a:off x="3857919" y="1377062"/>
          <a:ext cx="1122882" cy="81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69"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50</a:t>
          </a:r>
          <a:r>
            <a:rPr kumimoji="1" lang="ja-JP" altLang="en-US" sz="3000" kern="1200" dirty="0" smtClean="0"/>
            <a:t>才</a:t>
          </a:r>
          <a:endParaRPr kumimoji="1" lang="ja-JP" altLang="en-US" sz="3000" kern="1200" dirty="0"/>
        </a:p>
      </dsp:txBody>
      <dsp:txXfrm>
        <a:off x="3857919" y="1377062"/>
        <a:ext cx="1122882" cy="812915"/>
      </dsp:txXfrm>
    </dsp:sp>
    <dsp:sp modelId="{6120277E-9E19-450F-B601-B475F762DBCE}">
      <dsp:nvSpPr>
        <dsp:cNvPr id="0" name=""/>
        <dsp:cNvSpPr/>
      </dsp:nvSpPr>
      <dsp:spPr>
        <a:xfrm>
          <a:off x="7653074" y="504057"/>
          <a:ext cx="231423" cy="231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60305-B564-4089-BF0D-6050B1AD232B}">
      <dsp:nvSpPr>
        <dsp:cNvPr id="0" name=""/>
        <dsp:cNvSpPr/>
      </dsp:nvSpPr>
      <dsp:spPr>
        <a:xfrm>
          <a:off x="7384728" y="1368155"/>
          <a:ext cx="1157104" cy="6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7"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80</a:t>
          </a:r>
          <a:r>
            <a:rPr kumimoji="1" lang="ja-JP" altLang="en-US" sz="3000" kern="1200" dirty="0" smtClean="0"/>
            <a:t>才</a:t>
          </a:r>
          <a:endParaRPr kumimoji="1" lang="ja-JP" altLang="en-US" sz="3000" kern="1200" dirty="0"/>
        </a:p>
      </dsp:txBody>
      <dsp:txXfrm>
        <a:off x="7384728" y="1368155"/>
        <a:ext cx="1157104" cy="6671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705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34" tIns="45717" rIns="91434" bIns="45717" rtlCol="0"/>
          <a:lstStyle>
            <a:lvl1pPr algn="r">
              <a:defRPr sz="1200"/>
            </a:lvl1pPr>
          </a:lstStyle>
          <a:p>
            <a:fld id="{F6C6F3BD-3A62-42DD-91D1-D6596C73D413}" type="datetimeFigureOut">
              <a:rPr kumimoji="1" lang="ja-JP" altLang="en-US" smtClean="0"/>
              <a:t>2020/12/24</a:t>
            </a:fld>
            <a:endParaRPr kumimoji="1" lang="ja-JP" altLang="en-US"/>
          </a:p>
        </p:txBody>
      </p:sp>
      <p:sp>
        <p:nvSpPr>
          <p:cNvPr id="4" name="フッター プレースホルダー 3"/>
          <p:cNvSpPr>
            <a:spLocks noGrp="1"/>
          </p:cNvSpPr>
          <p:nvPr>
            <p:ph type="ftr" sz="quarter" idx="2"/>
          </p:nvPr>
        </p:nvSpPr>
        <p:spPr>
          <a:xfrm>
            <a:off x="2" y="6397620"/>
            <a:ext cx="4276255" cy="337059"/>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34" tIns="45717" rIns="91434" bIns="45717" rtlCol="0" anchor="b"/>
          <a:lstStyle>
            <a:lvl1pPr algn="r">
              <a:defRPr sz="1200"/>
            </a:lvl1pPr>
          </a:lstStyle>
          <a:p>
            <a:fld id="{66708894-E4A6-4ACD-BAE3-A7678599A2A7}" type="slidenum">
              <a:rPr kumimoji="1" lang="ja-JP" altLang="en-US" smtClean="0"/>
              <a:t>‹#›</a:t>
            </a:fld>
            <a:endParaRPr kumimoji="1" lang="ja-JP" altLang="en-US"/>
          </a:p>
        </p:txBody>
      </p:sp>
    </p:spTree>
    <p:extLst>
      <p:ext uri="{BB962C8B-B14F-4D97-AF65-F5344CB8AC3E}">
        <p14:creationId xmlns:p14="http://schemas.microsoft.com/office/powerpoint/2010/main" val="171316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6788"/>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0"/>
            <a:ext cx="4275403" cy="336788"/>
          </a:xfrm>
          <a:prstGeom prst="rect">
            <a:avLst/>
          </a:prstGeom>
        </p:spPr>
        <p:txBody>
          <a:bodyPr vert="horz" lIns="90638" tIns="45318" rIns="90638" bIns="45318" rtlCol="0"/>
          <a:lstStyle>
            <a:lvl1pPr algn="r">
              <a:defRPr sz="1200"/>
            </a:lvl1pPr>
          </a:lstStyle>
          <a:p>
            <a:fld id="{079643BB-8207-4252-8ED8-1F74A40C4C9C}" type="datetimeFigureOut">
              <a:rPr kumimoji="1" lang="ja-JP" altLang="en-US" smtClean="0"/>
              <a:pPr/>
              <a:t>2020/12/24</a:t>
            </a:fld>
            <a:endParaRPr kumimoji="1" lang="ja-JP" altLang="en-US"/>
          </a:p>
        </p:txBody>
      </p:sp>
      <p:sp>
        <p:nvSpPr>
          <p:cNvPr id="4" name="スライド イメージ プレースホルダー 3"/>
          <p:cNvSpPr>
            <a:spLocks noGrp="1" noRot="1" noChangeAspect="1"/>
          </p:cNvSpPr>
          <p:nvPr>
            <p:ph type="sldImg" idx="2"/>
          </p:nvPr>
        </p:nvSpPr>
        <p:spPr>
          <a:xfrm>
            <a:off x="3249613" y="506413"/>
            <a:ext cx="3367087" cy="252412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806"/>
            <a:ext cx="4275403" cy="336788"/>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06"/>
            <a:ext cx="4275403" cy="336788"/>
          </a:xfrm>
          <a:prstGeom prst="rect">
            <a:avLst/>
          </a:prstGeom>
        </p:spPr>
        <p:txBody>
          <a:bodyPr vert="horz" lIns="90638" tIns="45318" rIns="90638" bIns="45318"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aseline="0" dirty="0" smtClean="0">
                <a:solidFill>
                  <a:srgbClr val="FF0000"/>
                </a:solidFill>
              </a:rPr>
              <a:t>この写真は、何だとおもいますか？</a:t>
            </a:r>
            <a:endParaRPr lang="en-US" altLang="ja-JP" baseline="0" dirty="0" smtClean="0">
              <a:solidFill>
                <a:srgbClr val="FF0000"/>
              </a:solidFill>
            </a:endParaRPr>
          </a:p>
          <a:p>
            <a:r>
              <a:rPr lang="ja-JP" altLang="en-US" baseline="0" dirty="0" smtClean="0">
                <a:solidFill>
                  <a:srgbClr val="FF0000"/>
                </a:solidFill>
              </a:rPr>
              <a:t>この写真は、人の体にできたがん細胞を拡大したものです。</a:t>
            </a:r>
            <a:endParaRPr lang="en-US" altLang="ja-JP" baseline="0" dirty="0" smtClean="0">
              <a:solidFill>
                <a:srgbClr val="FF0000"/>
              </a:solidFill>
            </a:endParaRPr>
          </a:p>
          <a:p>
            <a:endParaRPr lang="en-US" altLang="ja-JP" baseline="0" dirty="0" smtClean="0">
              <a:solidFill>
                <a:srgbClr val="FF0000"/>
              </a:solidFill>
            </a:endParaRPr>
          </a:p>
          <a:p>
            <a:r>
              <a:rPr lang="ja-JP" altLang="ja-JP" baseline="0" dirty="0" smtClean="0">
                <a:solidFill>
                  <a:srgbClr val="FF0000"/>
                </a:solidFill>
              </a:rPr>
              <a:t>みなさん</a:t>
            </a:r>
            <a:r>
              <a:rPr lang="ja-JP" altLang="ja-JP" baseline="0" dirty="0">
                <a:solidFill>
                  <a:srgbClr val="FF0000"/>
                </a:solidFill>
              </a:rPr>
              <a:t>は、「がん」と聞くと、どんなイメージを持ちますか？</a:t>
            </a:r>
          </a:p>
          <a:p>
            <a:r>
              <a:rPr lang="ja-JP" altLang="ja-JP" dirty="0"/>
              <a:t>この時間では、２つの</a:t>
            </a:r>
            <a:r>
              <a:rPr lang="ja-JP" altLang="ja-JP" dirty="0" smtClean="0"/>
              <a:t>こと</a:t>
            </a:r>
            <a:r>
              <a:rPr lang="ja-JP" altLang="en-US" dirty="0" smtClean="0"/>
              <a:t>を</a:t>
            </a:r>
            <a:r>
              <a:rPr lang="ja-JP" altLang="ja-JP" dirty="0" smtClean="0"/>
              <a:t>中心に「</a:t>
            </a:r>
            <a:r>
              <a:rPr lang="ja-JP" altLang="ja-JP" dirty="0"/>
              <a:t>がん」という病気について学びます。</a:t>
            </a:r>
          </a:p>
          <a:p>
            <a:r>
              <a:rPr lang="ja-JP" altLang="ja-JP" dirty="0"/>
              <a:t>ひとつは、『「がん」とはどんな病気なのか？』ということと、もうひとつは、『「がん」になるリスクを減らすためにはどんなことに気をつけたらよいか？』ということです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たばこが影響するのはがんだけではありません。</a:t>
            </a:r>
            <a:endParaRPr lang="en-US" altLang="ja-JP" dirty="0"/>
          </a:p>
          <a:p>
            <a:r>
              <a:rPr lang="ja-JP" altLang="en-US" dirty="0"/>
              <a:t>これは</a:t>
            </a:r>
            <a:r>
              <a:rPr lang="en-US" altLang="ja-JP" dirty="0"/>
              <a:t>22</a:t>
            </a:r>
            <a:r>
              <a:rPr lang="ja-JP" altLang="en-US" dirty="0"/>
              <a:t>歳から</a:t>
            </a:r>
            <a:r>
              <a:rPr lang="en-US" altLang="ja-JP" dirty="0"/>
              <a:t>40</a:t>
            </a:r>
            <a:r>
              <a:rPr lang="ja-JP" altLang="en-US" dirty="0"/>
              <a:t>歳まで喫煙を続けた場合とそうでない場合を比較したシミュレーション画像です。</a:t>
            </a:r>
            <a:endParaRPr lang="en-US" altLang="ja-JP" dirty="0"/>
          </a:p>
          <a:p>
            <a:r>
              <a:rPr lang="ja-JP" altLang="en-US" dirty="0"/>
              <a:t>喫煙者</a:t>
            </a:r>
            <a:r>
              <a:rPr lang="ja-JP" altLang="en-US"/>
              <a:t>では、</a:t>
            </a:r>
            <a:r>
              <a:rPr lang="ja-JP" altLang="en-US" dirty="0"/>
              <a:t>顔のしわや歯の着色汚れが目立ちます。</a:t>
            </a: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75851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次に</a:t>
            </a:r>
            <a:r>
              <a:rPr lang="ja-JP" altLang="ja-JP" dirty="0" smtClean="0"/>
              <a:t>、食事</a:t>
            </a:r>
            <a:r>
              <a:rPr lang="ja-JP" altLang="ja-JP" dirty="0"/>
              <a:t>について、考えてみましょう。</a:t>
            </a:r>
          </a:p>
          <a:p>
            <a:r>
              <a:rPr lang="ja-JP" altLang="ja-JP" dirty="0"/>
              <a:t>食生活で体に悪いものってなんでしょう？脂肪？肉？塩分？砂糖？</a:t>
            </a:r>
          </a:p>
          <a:p>
            <a:r>
              <a:rPr lang="ja-JP" altLang="ja-JP" dirty="0"/>
              <a:t>実は塩からいものを多くとると、胃がんの危険性を高めることが知られています。</a:t>
            </a:r>
          </a:p>
          <a:p>
            <a:r>
              <a:rPr lang="ja-JP" altLang="ja-JP" dirty="0"/>
              <a:t>塩分は、</a:t>
            </a:r>
            <a:r>
              <a:rPr lang="ja-JP" altLang="en-US" dirty="0"/>
              <a:t>みな</a:t>
            </a:r>
            <a:r>
              <a:rPr lang="ja-JP" altLang="ja-JP" dirty="0"/>
              <a:t>さんなら一日に男性は８グラム、女性は７グラム未満が理想とされています。</a:t>
            </a:r>
          </a:p>
          <a:p>
            <a:r>
              <a:rPr lang="ja-JP" altLang="ja-JP" dirty="0"/>
              <a:t>しょうゆやマヨネーズなど調味料を控えることはいいことですが、調味料を何もかけなくても、料理やお菓子などにすでに塩分が随分使われているものが案外多いものです。</a:t>
            </a:r>
          </a:p>
          <a:p>
            <a:r>
              <a:rPr lang="ja-JP" altLang="ja-JP" dirty="0"/>
              <a:t>例えば、カップラーメン一つ食べたら、１日の半分以上の塩分を取ってしまうことになります。</a:t>
            </a:r>
          </a:p>
          <a:p>
            <a:r>
              <a:rPr lang="ja-JP" altLang="ja-JP" dirty="0"/>
              <a:t>それに対して、食物繊維を含む野菜をたくさん食べると大腸がんの予防になります。</a:t>
            </a:r>
          </a:p>
          <a:p>
            <a:r>
              <a:rPr lang="ja-JP" altLang="ja-JP" dirty="0" smtClean="0"/>
              <a:t>みなさん</a:t>
            </a:r>
            <a:r>
              <a:rPr lang="ja-JP" altLang="en-US" dirty="0" smtClean="0"/>
              <a:t>は</a:t>
            </a:r>
            <a:r>
              <a:rPr lang="en-US" altLang="ja-JP" dirty="0" smtClean="0"/>
              <a:t>1</a:t>
            </a:r>
            <a:r>
              <a:rPr lang="ja-JP" altLang="ja-JP" dirty="0" smtClean="0"/>
              <a:t>日</a:t>
            </a:r>
            <a:r>
              <a:rPr lang="ja-JP" altLang="en-US" dirty="0" smtClean="0"/>
              <a:t>どれくらいの</a:t>
            </a:r>
            <a:r>
              <a:rPr lang="ja-JP" altLang="ja-JP" dirty="0" smtClean="0"/>
              <a:t>野菜</a:t>
            </a:r>
            <a:r>
              <a:rPr lang="ja-JP" altLang="en-US" dirty="0" smtClean="0"/>
              <a:t>を食べればよいか</a:t>
            </a:r>
            <a:r>
              <a:rPr lang="ja-JP" altLang="ja-JP" dirty="0" smtClean="0"/>
              <a:t>知っていますか？</a:t>
            </a:r>
            <a:r>
              <a:rPr lang="ja-JP" altLang="en-US" dirty="0" smtClean="0"/>
              <a:t>野菜は毎日</a:t>
            </a:r>
            <a:r>
              <a:rPr lang="ja-JP" altLang="ja-JP" dirty="0" smtClean="0"/>
              <a:t>３５０グラム食べた</a:t>
            </a:r>
            <a:r>
              <a:rPr lang="ja-JP" altLang="ja-JP" dirty="0"/>
              <a:t>方がよいとされています。毎日、しっかり野菜を食べるようにしましょう</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11</a:t>
            </a:fld>
            <a:endParaRPr kumimoji="1" lang="ja-JP" altLang="en-US"/>
          </a:p>
        </p:txBody>
      </p:sp>
    </p:spTree>
    <p:extLst>
      <p:ext uri="{BB962C8B-B14F-4D97-AF65-F5344CB8AC3E}">
        <p14:creationId xmlns:p14="http://schemas.microsoft.com/office/powerpoint/2010/main" val="257824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飲酒も</a:t>
            </a:r>
            <a:r>
              <a:rPr lang="ja-JP" altLang="ja-JP" dirty="0" smtClean="0"/>
              <a:t>がん</a:t>
            </a:r>
            <a:r>
              <a:rPr lang="ja-JP" altLang="ja-JP" dirty="0"/>
              <a:t>の</a:t>
            </a:r>
            <a:r>
              <a:rPr lang="ja-JP" altLang="ja-JP" dirty="0" smtClean="0"/>
              <a:t>原因</a:t>
            </a:r>
            <a:r>
              <a:rPr lang="ja-JP" altLang="en-US" dirty="0" smtClean="0"/>
              <a:t>になりま</a:t>
            </a:r>
            <a:r>
              <a:rPr lang="ja-JP" altLang="ja-JP" dirty="0" smtClean="0"/>
              <a:t>す</a:t>
            </a:r>
            <a:r>
              <a:rPr lang="ja-JP" altLang="ja-JP" dirty="0"/>
              <a:t>。</a:t>
            </a:r>
          </a:p>
          <a:p>
            <a:r>
              <a:rPr lang="ja-JP" altLang="ja-JP" dirty="0"/>
              <a:t>お酒</a:t>
            </a:r>
            <a:r>
              <a:rPr lang="ja-JP" altLang="ja-JP" dirty="0" smtClean="0"/>
              <a:t>を大量に飲んでいると</a:t>
            </a:r>
            <a:r>
              <a:rPr lang="ja-JP" altLang="ja-JP" dirty="0"/>
              <a:t>、の</a:t>
            </a:r>
            <a:r>
              <a:rPr lang="ja-JP" altLang="ja-JP" dirty="0" smtClean="0"/>
              <a:t>どや</a:t>
            </a:r>
            <a:r>
              <a:rPr lang="ja-JP" altLang="en-US" dirty="0" smtClean="0"/>
              <a:t>食道、</a:t>
            </a:r>
            <a:r>
              <a:rPr lang="ja-JP" altLang="ja-JP" dirty="0" smtClean="0"/>
              <a:t>大腸</a:t>
            </a:r>
            <a:r>
              <a:rPr lang="ja-JP" altLang="ja-JP" dirty="0"/>
              <a:t>や肝臓のがんになる危険が高くなります。</a:t>
            </a:r>
          </a:p>
          <a:p>
            <a:pPr defTabSz="906445">
              <a:defRPr/>
            </a:pPr>
            <a:r>
              <a:rPr lang="ja-JP" altLang="ja-JP" dirty="0"/>
              <a:t>未成年者の飲酒</a:t>
            </a:r>
            <a:r>
              <a:rPr lang="ja-JP" altLang="ja-JP" dirty="0" smtClean="0"/>
              <a:t>は</a:t>
            </a:r>
            <a:r>
              <a:rPr lang="ja-JP" altLang="en-US" dirty="0" smtClean="0"/>
              <a:t>脳の成長に悪い</a:t>
            </a:r>
            <a:r>
              <a:rPr lang="ja-JP" altLang="ja-JP" dirty="0" smtClean="0"/>
              <a:t>影響を</a:t>
            </a:r>
            <a:r>
              <a:rPr lang="ja-JP" altLang="en-US" dirty="0" smtClean="0"/>
              <a:t>与えますし、</a:t>
            </a:r>
            <a:r>
              <a:rPr lang="ja-JP" altLang="ja-JP" dirty="0" smtClean="0"/>
              <a:t>法律</a:t>
            </a:r>
            <a:r>
              <a:rPr lang="ja-JP" altLang="ja-JP" dirty="0"/>
              <a:t>で禁止されていますが、大人になっても、「がん」</a:t>
            </a:r>
            <a:r>
              <a:rPr lang="ja-JP" altLang="ja-JP" dirty="0" smtClean="0"/>
              <a:t>に</a:t>
            </a:r>
            <a:r>
              <a:rPr lang="ja-JP" altLang="en-US" dirty="0" smtClean="0"/>
              <a:t>なりにくくするため</a:t>
            </a:r>
            <a:r>
              <a:rPr lang="ja-JP" altLang="ja-JP" dirty="0" smtClean="0"/>
              <a:t>に、</a:t>
            </a:r>
            <a:r>
              <a:rPr lang="ja-JP" altLang="ja-JP" dirty="0"/>
              <a:t>「お酒を飲みすぎない」ことが大切です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12</a:t>
            </a:fld>
            <a:endParaRPr kumimoji="1" lang="ja-JP" altLang="en-US"/>
          </a:p>
        </p:txBody>
      </p:sp>
    </p:spTree>
    <p:extLst>
      <p:ext uri="{BB962C8B-B14F-4D97-AF65-F5344CB8AC3E}">
        <p14:creationId xmlns:p14="http://schemas.microsoft.com/office/powerpoint/2010/main" val="372651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 </a:t>
            </a:r>
            <a:r>
              <a:rPr lang="ja-JP" altLang="ja-JP" dirty="0"/>
              <a:t>み</a:t>
            </a:r>
            <a:r>
              <a:rPr lang="ja-JP" altLang="en-US" dirty="0"/>
              <a:t>なさん</a:t>
            </a:r>
            <a:r>
              <a:rPr lang="ja-JP" altLang="ja-JP" dirty="0"/>
              <a:t>は家に帰ってからどう過ごしていますか？</a:t>
            </a:r>
          </a:p>
          <a:p>
            <a:r>
              <a:rPr lang="en-US" altLang="ja-JP" dirty="0"/>
              <a:t> </a:t>
            </a:r>
            <a:r>
              <a:rPr lang="ja-JP" altLang="ja-JP" dirty="0"/>
              <a:t>毎日の生活</a:t>
            </a:r>
            <a:r>
              <a:rPr lang="ja-JP" altLang="ja-JP" dirty="0" smtClean="0"/>
              <a:t>習慣</a:t>
            </a:r>
            <a:r>
              <a:rPr lang="ja-JP" altLang="en-US" dirty="0" smtClean="0"/>
              <a:t>は</a:t>
            </a:r>
            <a:r>
              <a:rPr lang="ja-JP" altLang="ja-JP" dirty="0" smtClean="0"/>
              <a:t>がん</a:t>
            </a:r>
            <a:r>
              <a:rPr lang="ja-JP" altLang="en-US" dirty="0" smtClean="0"/>
              <a:t>だけでなく</a:t>
            </a:r>
            <a:r>
              <a:rPr lang="ja-JP" altLang="ja-JP" dirty="0" smtClean="0"/>
              <a:t>、</a:t>
            </a:r>
            <a:r>
              <a:rPr lang="ja-JP" altLang="en-US" dirty="0" smtClean="0"/>
              <a:t>いろいろな</a:t>
            </a:r>
            <a:r>
              <a:rPr lang="ja-JP" altLang="ja-JP" dirty="0" smtClean="0"/>
              <a:t>病気と</a:t>
            </a:r>
            <a:r>
              <a:rPr lang="ja-JP" altLang="en-US" dirty="0" smtClean="0"/>
              <a:t>も深い</a:t>
            </a:r>
            <a:r>
              <a:rPr lang="ja-JP" altLang="ja-JP" dirty="0" smtClean="0"/>
              <a:t>関係</a:t>
            </a:r>
            <a:r>
              <a:rPr lang="ja-JP" altLang="ja-JP" dirty="0"/>
              <a:t>があります。</a:t>
            </a:r>
          </a:p>
          <a:p>
            <a:r>
              <a:rPr lang="en-US" altLang="ja-JP" dirty="0"/>
              <a:t> </a:t>
            </a:r>
            <a:r>
              <a:rPr lang="ja-JP" altLang="ja-JP" dirty="0"/>
              <a:t>バランスのとれた食事以外にも、適度な運動をすること、休養・睡眠の調和のとれた生活を続ける</a:t>
            </a:r>
            <a:r>
              <a:rPr lang="ja-JP" altLang="ja-JP" dirty="0" smtClean="0"/>
              <a:t>ことが</a:t>
            </a:r>
            <a:r>
              <a:rPr lang="ja-JP" altLang="en-US" dirty="0" smtClean="0"/>
              <a:t>大切</a:t>
            </a:r>
            <a:r>
              <a:rPr lang="ja-JP" altLang="ja-JP" dirty="0" smtClean="0"/>
              <a:t>です。</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a:p>
        </p:txBody>
      </p:sp>
    </p:spTree>
    <p:extLst>
      <p:ext uri="{BB962C8B-B14F-4D97-AF65-F5344CB8AC3E}">
        <p14:creationId xmlns:p14="http://schemas.microsoft.com/office/powerpoint/2010/main" val="339880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睡眠はみなさんの身体を丈夫にするために必要ですが、睡眠不足はがんになりやすくするとも言われています。</a:t>
            </a:r>
          </a:p>
          <a:p>
            <a:r>
              <a:rPr lang="ja-JP" altLang="ja-JP" dirty="0" smtClean="0"/>
              <a:t>早寝</a:t>
            </a:r>
            <a:r>
              <a:rPr lang="ja-JP" altLang="ja-JP" dirty="0"/>
              <a:t>早</a:t>
            </a:r>
            <a:r>
              <a:rPr lang="ja-JP" altLang="ja-JP" dirty="0" smtClean="0"/>
              <a:t>起きの規則正しい</a:t>
            </a:r>
            <a:r>
              <a:rPr lang="ja-JP" altLang="ja-JP" dirty="0"/>
              <a:t>生活で体をしっかり休めましょう</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14</a:t>
            </a:fld>
            <a:endParaRPr kumimoji="1" lang="ja-JP" altLang="en-US"/>
          </a:p>
        </p:txBody>
      </p:sp>
    </p:spTree>
    <p:extLst>
      <p:ext uri="{BB962C8B-B14F-4D97-AF65-F5344CB8AC3E}">
        <p14:creationId xmlns:p14="http://schemas.microsoft.com/office/powerpoint/2010/main" val="248703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がんを防ぐにはこのようなことが提唱されています</a:t>
            </a:r>
            <a:r>
              <a:rPr lang="ja-JP" altLang="ja-JP" dirty="0" smtClean="0"/>
              <a:t>。</a:t>
            </a:r>
            <a:endParaRPr lang="ja-JP" altLang="ja-JP" dirty="0"/>
          </a:p>
          <a:p>
            <a:pPr defTabSz="906445">
              <a:defRPr/>
            </a:pPr>
            <a:r>
              <a:rPr lang="ja-JP" altLang="ja-JP" dirty="0" smtClean="0"/>
              <a:t>たばこ</a:t>
            </a:r>
            <a:r>
              <a:rPr lang="ja-JP" altLang="ja-JP" dirty="0"/>
              <a:t>を吸わない。煙も避けよう</a:t>
            </a:r>
            <a:r>
              <a:rPr lang="ja-JP" altLang="ja-JP" dirty="0" smtClean="0"/>
              <a:t>。</a:t>
            </a:r>
            <a:endParaRPr lang="en-US" altLang="ja-JP" dirty="0" smtClean="0"/>
          </a:p>
          <a:p>
            <a:pPr defTabSz="906445">
              <a:defRPr/>
            </a:pPr>
            <a:r>
              <a:rPr lang="ja-JP" altLang="en-US" dirty="0" smtClean="0"/>
              <a:t>大人になっても</a:t>
            </a:r>
            <a:r>
              <a:rPr lang="ja-JP" altLang="ja-JP" dirty="0" smtClean="0"/>
              <a:t>お酒はほどほどに。</a:t>
            </a:r>
            <a:endParaRPr lang="ja-JP" altLang="ja-JP" dirty="0"/>
          </a:p>
          <a:p>
            <a:r>
              <a:rPr lang="ja-JP" altLang="ja-JP" dirty="0"/>
              <a:t>野菜をたっぷりとり、塩からいものは控えよう</a:t>
            </a:r>
            <a:r>
              <a:rPr lang="ja-JP" altLang="ja-JP" dirty="0" smtClean="0"/>
              <a:t>。</a:t>
            </a:r>
            <a:endParaRPr lang="en-US" altLang="ja-JP" dirty="0" smtClean="0"/>
          </a:p>
          <a:p>
            <a:pPr defTabSz="906445">
              <a:defRPr/>
            </a:pPr>
            <a:r>
              <a:rPr lang="ja-JP" altLang="ja-JP" dirty="0" smtClean="0"/>
              <a:t>適度な運動を心がけよう。</a:t>
            </a:r>
          </a:p>
          <a:p>
            <a:r>
              <a:rPr lang="ja-JP" altLang="en-US" dirty="0" smtClean="0"/>
              <a:t>感染症の予防・治療をしよう、</a:t>
            </a:r>
            <a:endParaRPr lang="en-US" altLang="ja-JP" dirty="0" smtClean="0"/>
          </a:p>
          <a:p>
            <a:r>
              <a:rPr lang="ja-JP" altLang="en-US" dirty="0" smtClean="0"/>
              <a:t>がん検診を受けよう</a:t>
            </a:r>
            <a:endParaRPr lang="ja-JP" altLang="ja-JP" dirty="0"/>
          </a:p>
          <a:p>
            <a:pPr defTabSz="906376">
              <a:defRPr/>
            </a:pPr>
            <a:endParaRPr kumimoji="1" lang="en-US" altLang="ja-JP"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96480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では、望ましい生活習慣なら、がんにはならないのでしょうか？</a:t>
            </a:r>
          </a:p>
          <a:p>
            <a:endParaRPr lang="en-US" altLang="ja-JP" dirty="0" smtClean="0"/>
          </a:p>
          <a:p>
            <a:r>
              <a:rPr lang="ja-JP" altLang="en-US" dirty="0" smtClean="0"/>
              <a:t>がんの原因にはわかっていないものもあり、</a:t>
            </a:r>
            <a:r>
              <a:rPr lang="ja-JP" altLang="ja-JP" dirty="0" smtClean="0"/>
              <a:t>いろいろと気をつけていても、がんになることはあります。</a:t>
            </a:r>
          </a:p>
          <a:p>
            <a:r>
              <a:rPr lang="ja-JP" altLang="en-US" dirty="0" smtClean="0"/>
              <a:t>でも、</a:t>
            </a:r>
            <a:r>
              <a:rPr lang="ja-JP" altLang="ja-JP" dirty="0" smtClean="0"/>
              <a:t>がん</a:t>
            </a:r>
            <a:r>
              <a:rPr lang="ja-JP" altLang="ja-JP" dirty="0"/>
              <a:t>が小さいうちに見つけて、早く治療すれば</a:t>
            </a:r>
            <a:r>
              <a:rPr lang="ja-JP" altLang="ja-JP" dirty="0" smtClean="0"/>
              <a:t>、がん</a:t>
            </a:r>
            <a:r>
              <a:rPr lang="ja-JP" altLang="en-US" dirty="0"/>
              <a:t>を</a:t>
            </a:r>
            <a:r>
              <a:rPr lang="ja-JP" altLang="ja-JP" dirty="0" smtClean="0"/>
              <a:t>治</a:t>
            </a:r>
            <a:r>
              <a:rPr lang="ja-JP" altLang="en-US" dirty="0" smtClean="0"/>
              <a:t>すことができます</a:t>
            </a:r>
            <a:r>
              <a:rPr lang="ja-JP" altLang="ja-JP" dirty="0" smtClean="0"/>
              <a:t>。</a:t>
            </a:r>
            <a:endParaRPr lang="en-US" altLang="ja-JP" dirty="0" smtClean="0"/>
          </a:p>
          <a:p>
            <a:endParaRPr lang="ja-JP" altLang="ja-JP" dirty="0"/>
          </a:p>
          <a:p>
            <a:r>
              <a:rPr lang="ja-JP" altLang="ja-JP" dirty="0" smtClean="0"/>
              <a:t>「</a:t>
            </a:r>
            <a:r>
              <a:rPr lang="ja-JP" altLang="ja-JP" dirty="0"/>
              <a:t>がん」は早いうちは体に症状が出ないことがほとんど</a:t>
            </a:r>
            <a:r>
              <a:rPr lang="ja-JP" altLang="ja-JP" dirty="0" smtClean="0"/>
              <a:t>です</a:t>
            </a:r>
            <a:r>
              <a:rPr lang="ja-JP" altLang="en-US" dirty="0" smtClean="0"/>
              <a:t>が</a:t>
            </a:r>
            <a:r>
              <a:rPr lang="ja-JP" altLang="ja-JP" dirty="0" smtClean="0"/>
              <a:t>、</a:t>
            </a:r>
            <a:r>
              <a:rPr lang="ja-JP" altLang="ja-JP" dirty="0"/>
              <a:t>体に症状がでないうちから見つける方法として「がん検診</a:t>
            </a:r>
            <a:r>
              <a:rPr lang="ja-JP" altLang="ja-JP" dirty="0" smtClean="0"/>
              <a:t>」が</a:t>
            </a:r>
            <a:r>
              <a:rPr lang="ja-JP" altLang="ja-JP" dirty="0"/>
              <a:t>あります</a:t>
            </a:r>
            <a:r>
              <a:rPr lang="ja-JP" altLang="ja-JP" dirty="0" smtClean="0"/>
              <a:t>。</a:t>
            </a:r>
            <a:endParaRPr lang="en-US" altLang="ja-JP" dirty="0" smtClean="0"/>
          </a:p>
          <a:p>
            <a:r>
              <a:rPr lang="ja-JP" altLang="ja-JP" dirty="0" smtClean="0"/>
              <a:t>大人</a:t>
            </a:r>
            <a:r>
              <a:rPr lang="ja-JP" altLang="ja-JP" dirty="0"/>
              <a:t>になったら、みなさんもぜひ、がん検診を</a:t>
            </a:r>
            <a:r>
              <a:rPr lang="ja-JP" altLang="ja-JP" dirty="0" smtClean="0"/>
              <a:t>受けてください。そして</a:t>
            </a:r>
            <a:r>
              <a:rPr lang="ja-JP" altLang="ja-JP" dirty="0"/>
              <a:t>、ぜひおうちの人にも勧めてください。</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16</a:t>
            </a:fld>
            <a:endParaRPr kumimoji="1" lang="ja-JP" altLang="en-US"/>
          </a:p>
        </p:txBody>
      </p:sp>
    </p:spTree>
    <p:extLst>
      <p:ext uri="{BB962C8B-B14F-4D97-AF65-F5344CB8AC3E}">
        <p14:creationId xmlns:p14="http://schemas.microsoft.com/office/powerpoint/2010/main" val="52064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もし</a:t>
            </a:r>
            <a:r>
              <a:rPr lang="ja-JP" altLang="en-US" dirty="0" smtClean="0"/>
              <a:t>も</a:t>
            </a:r>
            <a:r>
              <a:rPr lang="ja-JP" altLang="ja-JP" dirty="0" smtClean="0"/>
              <a:t>がん</a:t>
            </a:r>
            <a:r>
              <a:rPr lang="ja-JP" altLang="ja-JP" dirty="0"/>
              <a:t>になったらどうでしょう</a:t>
            </a:r>
            <a:r>
              <a:rPr lang="ja-JP" altLang="ja-JP" dirty="0" smtClean="0"/>
              <a:t>。</a:t>
            </a:r>
            <a:endParaRPr lang="en-US" altLang="ja-JP" dirty="0" smtClean="0"/>
          </a:p>
          <a:p>
            <a:r>
              <a:rPr lang="ja-JP" altLang="en-US" dirty="0" smtClean="0"/>
              <a:t>がんになった方にでは様々な悩みが出てくることがあります。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17</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がんになった方の治療のこと、痛みのこと、経済的なこと、がんになるまえの生活に近付けること、これらのことをそれぞれの分野の専門家が支えてくれます。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18</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このような患者さんの様々なつらさをやわらげることを「緩和ケア」と呼んでいます。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19</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「がん」とはどんな病気なのでしょう？</a:t>
            </a:r>
          </a:p>
          <a:p>
            <a:r>
              <a:rPr lang="ja-JP" altLang="ja-JP" dirty="0"/>
              <a:t>がんというのは体に「がん細胞」がどんどん広がっていってしまう病気で、人間だけでなく多くの生き物がなる病気です。</a:t>
            </a:r>
          </a:p>
          <a:p>
            <a:r>
              <a:rPr lang="ja-JP" altLang="ja-JP" dirty="0"/>
              <a:t>まず「細胞」について説明しましょう。私たちの体は小さな細胞がいっぱい集まってできているのですが、細胞は自分で分裂して増えたり、古くなると新しいもの</a:t>
            </a:r>
            <a:r>
              <a:rPr lang="ja-JP" altLang="ja-JP" dirty="0" smtClean="0"/>
              <a:t>に</a:t>
            </a:r>
            <a:r>
              <a:rPr lang="ja-JP" altLang="en-US" dirty="0" smtClean="0"/>
              <a:t>入れ替わったり</a:t>
            </a:r>
            <a:r>
              <a:rPr lang="ja-JP" altLang="ja-JP" dirty="0" smtClean="0"/>
              <a:t>して</a:t>
            </a:r>
            <a:r>
              <a:rPr lang="ja-JP" altLang="ja-JP" dirty="0"/>
              <a:t>いきます</a:t>
            </a:r>
            <a:r>
              <a:rPr lang="ja-JP" altLang="ja-JP" dirty="0" smtClean="0"/>
              <a:t>。</a:t>
            </a:r>
            <a:endParaRPr lang="en-US" altLang="ja-JP" dirty="0" smtClean="0"/>
          </a:p>
          <a:p>
            <a:endParaRPr lang="en-US" altLang="ja-JP" dirty="0" smtClean="0"/>
          </a:p>
          <a:p>
            <a:r>
              <a:rPr lang="ja-JP" altLang="en-US" dirty="0" smtClean="0"/>
              <a:t>細胞が増える、入れ替わっていくなか</a:t>
            </a:r>
            <a:r>
              <a:rPr lang="ja-JP" altLang="ja-JP" dirty="0" smtClean="0"/>
              <a:t>で、</a:t>
            </a:r>
            <a:r>
              <a:rPr lang="ja-JP" altLang="en-US" dirty="0" smtClean="0"/>
              <a:t>時々間違った情報を持つ細胞ができることがあります。</a:t>
            </a:r>
          </a:p>
          <a:p>
            <a:r>
              <a:rPr lang="ja-JP" altLang="en-US" dirty="0" smtClean="0"/>
              <a:t>普段、みんなの身体の中では、間違った情報を持つ細胞が増えないように排除されています。</a:t>
            </a:r>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28226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では、</a:t>
            </a:r>
            <a:r>
              <a:rPr lang="ja-JP" altLang="ja-JP" dirty="0" smtClean="0"/>
              <a:t>もしも身近な人ががんになったらどうでしょう。想像してみてください。</a:t>
            </a:r>
            <a:endParaRPr lang="en-US" altLang="ja-JP" dirty="0" smtClean="0"/>
          </a:p>
          <a:p>
            <a:r>
              <a:rPr lang="ja-JP" altLang="en-US" dirty="0" smtClean="0"/>
              <a:t>あなたにできることは</a:t>
            </a:r>
            <a:r>
              <a:rPr lang="ja-JP" altLang="ja-JP" dirty="0" smtClean="0"/>
              <a:t>何でしょうか。</a:t>
            </a:r>
            <a:endParaRPr lang="en-US" altLang="ja-JP" dirty="0" smtClean="0"/>
          </a:p>
          <a:p>
            <a:endParaRPr lang="en-US" altLang="ja-JP" dirty="0" smtClean="0"/>
          </a:p>
          <a:p>
            <a:r>
              <a:rPr lang="ja-JP" altLang="en-US" dirty="0" smtClean="0"/>
              <a:t>（何人かに意見を聞いてみる。時間がなければ、</a:t>
            </a:r>
            <a:r>
              <a:rPr lang="en-US" altLang="ja-JP" dirty="0" smtClean="0"/>
              <a:t>10-20</a:t>
            </a:r>
            <a:r>
              <a:rPr lang="ja-JP" altLang="en-US" dirty="0" smtClean="0"/>
              <a:t>秒程度発言せず、みんなが考える時間を設けるだけでも良い。）</a:t>
            </a:r>
            <a:endParaRPr lang="ja-JP"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06445">
              <a:defRPr/>
            </a:pPr>
            <a:fld id="{3D6E32F5-D507-46CB-9308-7799FED8D203}" type="slidenum">
              <a:rPr lang="ja-JP" altLang="en-US">
                <a:solidFill>
                  <a:prstClr val="black"/>
                </a:solidFill>
                <a:latin typeface="Calibri"/>
                <a:ea typeface="ＭＳ Ｐゴシック" panose="020B0600070205080204" pitchFamily="50" charset="-128"/>
              </a:rPr>
              <a:pPr defTabSz="906445">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5287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治療しながら、がんになる前と同じように生活したり働いたりしている人はたくさんいます。</a:t>
            </a:r>
          </a:p>
          <a:p>
            <a:r>
              <a:rPr kumimoji="1" lang="ja-JP" altLang="en-US" dirty="0" smtClean="0"/>
              <a:t>あなたががんについて正しく知り、がん患者さんが必要としているお手伝いをしてあげると、</a:t>
            </a:r>
          </a:p>
          <a:p>
            <a:r>
              <a:rPr kumimoji="1" lang="ja-JP" altLang="en-US" dirty="0" smtClean="0"/>
              <a:t>がん患者さんはもっと楽に過ごせるようになります。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21</a:t>
            </a:fld>
            <a:endParaRPr kumimoji="1" lang="ja-JP" altLang="en-US"/>
          </a:p>
        </p:txBody>
      </p:sp>
    </p:spTree>
    <p:extLst>
      <p:ext uri="{BB962C8B-B14F-4D97-AF65-F5344CB8AC3E}">
        <p14:creationId xmlns:p14="http://schemas.microsoft.com/office/powerpoint/2010/main" val="9208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lang="ja-JP" altLang="ja-JP" dirty="0" smtClean="0"/>
              <a:t>患者さん</a:t>
            </a:r>
            <a:r>
              <a:rPr lang="ja-JP" altLang="en-US" dirty="0" smtClean="0"/>
              <a:t>にはさまざまな思いがあります</a:t>
            </a:r>
            <a:r>
              <a:rPr lang="ja-JP" altLang="ja-JP" dirty="0" smtClean="0"/>
              <a:t>。</a:t>
            </a:r>
            <a:endParaRPr lang="en-US" altLang="ja-JP" dirty="0" smtClean="0"/>
          </a:p>
          <a:p>
            <a:pPr defTabSz="906445">
              <a:defRPr/>
            </a:pPr>
            <a:r>
              <a:rPr lang="ja-JP" altLang="en-US" dirty="0" smtClean="0"/>
              <a:t>がんを正しく理解することは誰もが暮らしやすい社会づくりにつながります。</a:t>
            </a:r>
            <a:endParaRPr lang="ja-JP" altLang="ja-JP" dirty="0" smtClean="0"/>
          </a:p>
          <a:p>
            <a:r>
              <a:rPr lang="ja-JP" altLang="ja-JP" dirty="0" smtClean="0"/>
              <a:t>それでは、実際にがんに</a:t>
            </a:r>
            <a:r>
              <a:rPr lang="ja-JP" altLang="en-US" dirty="0" smtClean="0"/>
              <a:t>なったことのある</a:t>
            </a:r>
            <a:r>
              <a:rPr lang="ja-JP" altLang="ja-JP" dirty="0" smtClean="0"/>
              <a:t>方のお話を聞</a:t>
            </a:r>
            <a:r>
              <a:rPr lang="ja-JP" altLang="en-US" dirty="0" smtClean="0"/>
              <a:t>いてみ</a:t>
            </a:r>
            <a:r>
              <a:rPr lang="ja-JP" altLang="ja-JP" dirty="0" smtClean="0"/>
              <a:t>ましょう。</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23</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ところが、時折、間違った情報を持つ細胞が見逃されます。これががんの原因になります。</a:t>
            </a:r>
            <a:endParaRPr lang="en-US" altLang="ja-JP" dirty="0" smtClean="0">
              <a:latin typeface="+mn-ea"/>
            </a:endParaRPr>
          </a:p>
          <a:p>
            <a:r>
              <a:rPr lang="ja-JP" altLang="en-US" dirty="0" smtClean="0">
                <a:latin typeface="+mn-ea"/>
              </a:rPr>
              <a:t>がんがあることがわかるようになるまで、</a:t>
            </a:r>
            <a:r>
              <a:rPr lang="en-US" altLang="ja-JP" dirty="0" smtClean="0">
                <a:latin typeface="+mn-ea"/>
              </a:rPr>
              <a:t>1</a:t>
            </a:r>
            <a:r>
              <a:rPr lang="ja-JP" altLang="en-US" dirty="0" smtClean="0">
                <a:latin typeface="+mn-ea"/>
              </a:rPr>
              <a:t>年や</a:t>
            </a:r>
            <a:r>
              <a:rPr lang="en-US" altLang="ja-JP" dirty="0" smtClean="0">
                <a:latin typeface="+mn-ea"/>
              </a:rPr>
              <a:t>2</a:t>
            </a:r>
            <a:r>
              <a:rPr lang="ja-JP" altLang="en-US" dirty="0" smtClean="0">
                <a:latin typeface="+mn-ea"/>
              </a:rPr>
              <a:t>年と、年単位の時間がかかると言われています。</a:t>
            </a:r>
            <a:endParaRPr lang="en-US" altLang="ja-JP" dirty="0" smtClean="0">
              <a:latin typeface="+mn-ea"/>
            </a:endParaRPr>
          </a:p>
          <a:p>
            <a:endParaRPr lang="en-US" altLang="ja-JP" dirty="0" smtClean="0">
              <a:latin typeface="+mn-ea"/>
            </a:endParaRPr>
          </a:p>
          <a:p>
            <a:r>
              <a:rPr lang="ja-JP" altLang="en-US" dirty="0" smtClean="0">
                <a:latin typeface="+mn-ea"/>
              </a:rPr>
              <a:t>がんは体のいろいろなところにできます。</a:t>
            </a:r>
            <a:endParaRPr lang="en-US" altLang="ja-JP" dirty="0" smtClean="0">
              <a:latin typeface="+mn-ea"/>
            </a:endParaRPr>
          </a:p>
          <a:p>
            <a:r>
              <a:rPr lang="en-US" altLang="ja-JP" dirty="0" smtClean="0">
                <a:latin typeface="+mn-ea"/>
              </a:rPr>
              <a:t>2016</a:t>
            </a:r>
            <a:r>
              <a:rPr lang="ja-JP" altLang="en-US" dirty="0" smtClean="0">
                <a:latin typeface="+mn-ea"/>
              </a:rPr>
              <a:t>年のがん登録データでは、日本人でがんと診断される患者は大腸、胃、肺の順番で多く、男性では胃がん、女性では乳がんが最も多いです。</a:t>
            </a:r>
            <a:endParaRPr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a:t>
            </a:fld>
            <a:endParaRPr kumimoji="1" lang="ja-JP" altLang="en-US"/>
          </a:p>
        </p:txBody>
      </p:sp>
    </p:spTree>
    <p:extLst>
      <p:ext uri="{BB962C8B-B14F-4D97-AF65-F5344CB8AC3E}">
        <p14:creationId xmlns:p14="http://schemas.microsoft.com/office/powerpoint/2010/main" val="181684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では、どのくらい多い病気なのでしょうか？</a:t>
            </a:r>
          </a:p>
          <a:p>
            <a:r>
              <a:rPr lang="ja-JP" altLang="ja-JP" dirty="0"/>
              <a:t>これは三重県における死亡原因の推移です。全国もそうですが、三重県でもがんで死亡する人の数がどんどん増えて来ていて、最近では、一年間で約５，０００人以上の人ががんで亡くなっています。</a:t>
            </a:r>
          </a:p>
          <a:p>
            <a:r>
              <a:rPr lang="ja-JP" altLang="ja-JP" dirty="0"/>
              <a:t>脳卒中や心臓病などに比べてもかなり多い数です。毎日テレビなどのニュースなどを観ていると、交通事故でたくさんの人が亡くなっていますが、その交通事故と比べると驚きの数です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a:t>
            </a:fld>
            <a:endParaRPr kumimoji="1" lang="ja-JP" altLang="en-US"/>
          </a:p>
        </p:txBody>
      </p:sp>
    </p:spTree>
    <p:extLst>
      <p:ext uri="{BB962C8B-B14F-4D97-AF65-F5344CB8AC3E}">
        <p14:creationId xmlns:p14="http://schemas.microsoft.com/office/powerpoint/2010/main" val="401750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がんになるリスクは</a:t>
            </a:r>
            <a:r>
              <a:rPr lang="ja-JP" altLang="ja-JP" dirty="0" smtClean="0"/>
              <a:t>男性と女性で少し違いますが、日本人</a:t>
            </a:r>
            <a:r>
              <a:rPr lang="ja-JP" altLang="en-US" dirty="0"/>
              <a:t>は</a:t>
            </a:r>
            <a:r>
              <a:rPr lang="ja-JP" altLang="ja-JP" dirty="0" smtClean="0"/>
              <a:t>一生</a:t>
            </a:r>
            <a:r>
              <a:rPr lang="ja-JP" altLang="ja-JP" dirty="0"/>
              <a:t>のうち</a:t>
            </a:r>
            <a:r>
              <a:rPr lang="ja-JP" altLang="ja-JP" dirty="0" smtClean="0"/>
              <a:t>に</a:t>
            </a:r>
            <a:r>
              <a:rPr lang="en-US" altLang="ja-JP" dirty="0" smtClean="0"/>
              <a:t>2</a:t>
            </a:r>
            <a:r>
              <a:rPr lang="ja-JP" altLang="ja-JP" dirty="0"/>
              <a:t>人に</a:t>
            </a:r>
            <a:r>
              <a:rPr lang="en-US" altLang="ja-JP" dirty="0"/>
              <a:t>1</a:t>
            </a:r>
            <a:r>
              <a:rPr lang="ja-JP" altLang="ja-JP" dirty="0" smtClean="0"/>
              <a:t>人</a:t>
            </a:r>
            <a:r>
              <a:rPr lang="ja-JP" altLang="en-US" dirty="0" smtClean="0"/>
              <a:t>が</a:t>
            </a:r>
            <a:r>
              <a:rPr lang="ja-JP" altLang="ja-JP" dirty="0" smtClean="0"/>
              <a:t>「</a:t>
            </a:r>
            <a:r>
              <a:rPr lang="ja-JP" altLang="ja-JP" dirty="0"/>
              <a:t>がん」になる可能性があります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a:p>
        </p:txBody>
      </p:sp>
    </p:spTree>
    <p:extLst>
      <p:ext uri="{BB962C8B-B14F-4D97-AF65-F5344CB8AC3E}">
        <p14:creationId xmlns:p14="http://schemas.microsoft.com/office/powerpoint/2010/main" val="391587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「がん」は男性</a:t>
            </a:r>
            <a:r>
              <a:rPr lang="ja-JP" altLang="ja-JP" dirty="0" smtClean="0"/>
              <a:t>は</a:t>
            </a:r>
            <a:r>
              <a:rPr lang="en-US" altLang="ja-JP" dirty="0" smtClean="0"/>
              <a:t>50</a:t>
            </a:r>
            <a:r>
              <a:rPr lang="ja-JP" altLang="ja-JP" dirty="0" smtClean="0"/>
              <a:t>才</a:t>
            </a:r>
            <a:r>
              <a:rPr lang="ja-JP" altLang="ja-JP" dirty="0"/>
              <a:t>から、女性</a:t>
            </a:r>
            <a:r>
              <a:rPr lang="ja-JP" altLang="ja-JP" dirty="0" smtClean="0"/>
              <a:t>は</a:t>
            </a:r>
            <a:r>
              <a:rPr lang="en-US" altLang="ja-JP" dirty="0" smtClean="0"/>
              <a:t>40</a:t>
            </a:r>
            <a:r>
              <a:rPr lang="ja-JP" altLang="ja-JP" dirty="0" smtClean="0"/>
              <a:t>才</a:t>
            </a:r>
            <a:r>
              <a:rPr lang="ja-JP" altLang="ja-JP" dirty="0"/>
              <a:t>から少しずつ増えます。</a:t>
            </a:r>
          </a:p>
          <a:p>
            <a:r>
              <a:rPr lang="en-US" altLang="ja-JP" dirty="0"/>
              <a:t> </a:t>
            </a:r>
            <a:r>
              <a:rPr lang="ja-JP" altLang="ja-JP" dirty="0"/>
              <a:t>みなさんはまだ「がん」にかかりやすい年齢ではないですが、「がん</a:t>
            </a:r>
            <a:r>
              <a:rPr lang="ja-JP" altLang="ja-JP" dirty="0" smtClean="0"/>
              <a:t>」</a:t>
            </a:r>
            <a:r>
              <a:rPr lang="ja-JP" altLang="en-US" dirty="0" smtClean="0"/>
              <a:t>の中に</a:t>
            </a:r>
            <a:r>
              <a:rPr lang="ja-JP" altLang="ja-JP" dirty="0" smtClean="0"/>
              <a:t>は</a:t>
            </a:r>
            <a:r>
              <a:rPr lang="ja-JP" altLang="ja-JP" dirty="0"/>
              <a:t>生活習慣に気をつけることで</a:t>
            </a:r>
            <a:r>
              <a:rPr lang="ja-JP" altLang="ja-JP" dirty="0" smtClean="0"/>
              <a:t>、予防できる</a:t>
            </a:r>
            <a:r>
              <a:rPr lang="ja-JP" altLang="en-US" dirty="0" smtClean="0"/>
              <a:t>ものもあること</a:t>
            </a:r>
            <a:r>
              <a:rPr lang="ja-JP" altLang="ja-JP" dirty="0" smtClean="0"/>
              <a:t>が</a:t>
            </a:r>
            <a:r>
              <a:rPr lang="ja-JP" altLang="ja-JP" dirty="0"/>
              <a:t>分かっています。</a:t>
            </a:r>
          </a:p>
          <a:p>
            <a:r>
              <a:rPr lang="en-US" altLang="ja-JP" dirty="0"/>
              <a:t> </a:t>
            </a:r>
            <a:r>
              <a:rPr lang="ja-JP" altLang="ja-JP" dirty="0"/>
              <a:t>ですから、</a:t>
            </a:r>
            <a:r>
              <a:rPr lang="ja-JP" altLang="en-US" dirty="0"/>
              <a:t>みな</a:t>
            </a:r>
            <a:r>
              <a:rPr lang="ja-JP" altLang="ja-JP" dirty="0"/>
              <a:t>さんのように、若い時期からがんに</a:t>
            </a:r>
            <a:r>
              <a:rPr lang="ja-JP" altLang="ja-JP" dirty="0" smtClean="0"/>
              <a:t>な</a:t>
            </a:r>
            <a:r>
              <a:rPr lang="ja-JP" altLang="en-US" dirty="0" smtClean="0"/>
              <a:t>りにくい</a:t>
            </a:r>
            <a:r>
              <a:rPr lang="ja-JP" altLang="ja-JP" dirty="0" smtClean="0"/>
              <a:t>生活</a:t>
            </a:r>
            <a:r>
              <a:rPr lang="ja-JP" altLang="ja-JP" dirty="0"/>
              <a:t>を送ることが大事です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a:p>
        </p:txBody>
      </p:sp>
    </p:spTree>
    <p:extLst>
      <p:ext uri="{BB962C8B-B14F-4D97-AF65-F5344CB8AC3E}">
        <p14:creationId xmlns:p14="http://schemas.microsoft.com/office/powerpoint/2010/main" val="249200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lang="ja-JP" altLang="ja-JP" dirty="0"/>
              <a:t>では、予防するために、みなさんはどんなことをしたらよいと思いますか</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a:p>
        </p:txBody>
      </p:sp>
    </p:spTree>
    <p:extLst>
      <p:ext uri="{BB962C8B-B14F-4D97-AF65-F5344CB8AC3E}">
        <p14:creationId xmlns:p14="http://schemas.microsoft.com/office/powerpoint/2010/main" val="424033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がんは生活習慣とかかわりが深い病気で、多くのがんは生活習慣を改善することで予防できると考えられます。</a:t>
            </a:r>
          </a:p>
          <a:p>
            <a:r>
              <a:rPr lang="ja-JP" altLang="ja-JP" dirty="0" smtClean="0"/>
              <a:t>日本人</a:t>
            </a:r>
            <a:r>
              <a:rPr lang="ja-JP" altLang="en-US" dirty="0" smtClean="0"/>
              <a:t>の</a:t>
            </a:r>
            <a:r>
              <a:rPr lang="ja-JP" altLang="ja-JP" dirty="0" smtClean="0"/>
              <a:t>がん死亡</a:t>
            </a:r>
            <a:r>
              <a:rPr lang="ja-JP" altLang="en-US" dirty="0" smtClean="0"/>
              <a:t>では、</a:t>
            </a:r>
            <a:r>
              <a:rPr lang="ja-JP" altLang="ja-JP" dirty="0" smtClean="0"/>
              <a:t>たばこ</a:t>
            </a:r>
            <a:r>
              <a:rPr lang="ja-JP" altLang="en-US" dirty="0" smtClean="0"/>
              <a:t>、</a:t>
            </a:r>
            <a:r>
              <a:rPr lang="ja-JP" altLang="ja-JP" dirty="0" smtClean="0"/>
              <a:t>感染性</a:t>
            </a:r>
            <a:r>
              <a:rPr lang="ja-JP" altLang="ja-JP" dirty="0"/>
              <a:t>要因と飲酒の影響が大きくなっています</a:t>
            </a:r>
            <a:r>
              <a:rPr lang="ja-JP" altLang="ja-JP" dirty="0" smtClean="0"/>
              <a:t>。</a:t>
            </a:r>
            <a:endParaRPr lang="en-US" altLang="ja-JP" dirty="0" smtClean="0"/>
          </a:p>
          <a:p>
            <a:r>
              <a:rPr lang="ja-JP" altLang="en-US" dirty="0" smtClean="0"/>
              <a:t>感染は、日本人のがんの原因の約</a:t>
            </a:r>
            <a:r>
              <a:rPr lang="en-US" altLang="ja-JP" dirty="0" smtClean="0"/>
              <a:t>20</a:t>
            </a:r>
            <a:r>
              <a:rPr lang="ja-JP" altLang="en-US" dirty="0" smtClean="0"/>
              <a:t>％を占めると推計されます。感染の内容として、日本人では、</a:t>
            </a:r>
            <a:r>
              <a:rPr lang="en-US" altLang="ja-JP" dirty="0" smtClean="0"/>
              <a:t>B</a:t>
            </a:r>
            <a:r>
              <a:rPr lang="ja-JP" altLang="en-US" dirty="0" smtClean="0"/>
              <a:t>型や</a:t>
            </a:r>
            <a:r>
              <a:rPr lang="en-US" altLang="ja-JP" dirty="0" smtClean="0"/>
              <a:t>C</a:t>
            </a:r>
            <a:r>
              <a:rPr lang="ja-JP" altLang="en-US" dirty="0" smtClean="0"/>
              <a:t>型の肝炎ウイルスによる肝がん、ヒトパピローマウイルス（</a:t>
            </a:r>
            <a:r>
              <a:rPr lang="en-US" altLang="ja-JP" dirty="0" smtClean="0"/>
              <a:t>HPV</a:t>
            </a:r>
            <a:r>
              <a:rPr lang="ja-JP" altLang="en-US" dirty="0" smtClean="0"/>
              <a:t>）による子宮頸がん、ヘリコバクター・ピロリ（</a:t>
            </a:r>
            <a:r>
              <a:rPr lang="en-US" altLang="ja-JP" dirty="0" smtClean="0"/>
              <a:t>H. pylori</a:t>
            </a:r>
            <a:r>
              <a:rPr lang="ja-JP" altLang="en-US" dirty="0" smtClean="0"/>
              <a:t>）による胃がんなどがその大半を占めます。他には、エプスタインバーウイルス（</a:t>
            </a:r>
            <a:r>
              <a:rPr lang="en-US" altLang="ja-JP" dirty="0" smtClean="0"/>
              <a:t>EBV</a:t>
            </a:r>
            <a:r>
              <a:rPr lang="ja-JP" altLang="en-US" dirty="0" smtClean="0"/>
              <a:t>）による悪性リンパ腫や鼻咽頭がん、ヒト</a:t>
            </a:r>
            <a:r>
              <a:rPr lang="en-US" altLang="ja-JP" dirty="0" smtClean="0"/>
              <a:t>T</a:t>
            </a:r>
            <a:r>
              <a:rPr lang="ja-JP" altLang="en-US" dirty="0" smtClean="0"/>
              <a:t>細胞白血病ウイルス</a:t>
            </a:r>
            <a:r>
              <a:rPr lang="en-US" altLang="ja-JP" dirty="0" smtClean="0"/>
              <a:t>Ⅰ</a:t>
            </a:r>
            <a:r>
              <a:rPr lang="ja-JP" altLang="en-US" dirty="0" smtClean="0"/>
              <a:t>型（</a:t>
            </a:r>
            <a:r>
              <a:rPr lang="en-US" altLang="ja-JP" dirty="0" smtClean="0"/>
              <a:t>HTLV-1</a:t>
            </a:r>
            <a:r>
              <a:rPr lang="ja-JP" altLang="en-US" dirty="0" smtClean="0"/>
              <a:t>）による成人</a:t>
            </a:r>
            <a:r>
              <a:rPr lang="en-US" altLang="ja-JP" dirty="0" smtClean="0"/>
              <a:t>T</a:t>
            </a:r>
            <a:r>
              <a:rPr lang="ja-JP" altLang="en-US" dirty="0" smtClean="0"/>
              <a:t>細胞白血病／リンパ腫などがあります。</a:t>
            </a:r>
            <a:endParaRPr lang="en-US" altLang="ja-JP" dirty="0" smtClean="0"/>
          </a:p>
          <a:p>
            <a:endParaRPr lang="ja-JP" altLang="ja-JP" dirty="0"/>
          </a:p>
          <a:p>
            <a:r>
              <a:rPr lang="ja-JP" altLang="ja-JP" dirty="0" smtClean="0"/>
              <a:t>原因を</a:t>
            </a:r>
            <a:r>
              <a:rPr lang="ja-JP" altLang="ja-JP" dirty="0"/>
              <a:t>除去する</a:t>
            </a:r>
            <a:r>
              <a:rPr lang="ja-JP" altLang="ja-JP" dirty="0" smtClean="0"/>
              <a:t>ことで、</a:t>
            </a:r>
            <a:r>
              <a:rPr lang="ja-JP" altLang="ja-JP" dirty="0"/>
              <a:t>がん予防につながると考えられています。</a:t>
            </a:r>
          </a:p>
          <a:p>
            <a:r>
              <a:rPr lang="ja-JP" altLang="ja-JP" dirty="0" smtClean="0"/>
              <a:t>では</a:t>
            </a:r>
            <a:r>
              <a:rPr lang="ja-JP" altLang="ja-JP" dirty="0"/>
              <a:t>、がんと関係の深い生活習慣に</a:t>
            </a:r>
            <a:r>
              <a:rPr lang="ja-JP" altLang="ja-JP" dirty="0" smtClean="0"/>
              <a:t>ついて</a:t>
            </a:r>
            <a:r>
              <a:rPr lang="ja-JP" altLang="en-US" dirty="0" smtClean="0"/>
              <a:t>考えて見ましょう</a:t>
            </a:r>
            <a:r>
              <a:rPr lang="ja-JP" altLang="ja-JP" dirty="0" smtClean="0"/>
              <a:t>。</a:t>
            </a:r>
            <a:endParaRPr lang="ja-JP" altLang="ja-JP"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a:p>
        </p:txBody>
      </p:sp>
    </p:spTree>
    <p:extLst>
      <p:ext uri="{BB962C8B-B14F-4D97-AF65-F5344CB8AC3E}">
        <p14:creationId xmlns:p14="http://schemas.microsoft.com/office/powerpoint/2010/main" val="374232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たばこ</a:t>
            </a:r>
            <a:r>
              <a:rPr lang="ja-JP" altLang="en-US" dirty="0" smtClean="0"/>
              <a:t>は</a:t>
            </a:r>
            <a:r>
              <a:rPr lang="ja-JP" altLang="ja-JP" dirty="0" smtClean="0"/>
              <a:t>いろいろ</a:t>
            </a:r>
            <a:r>
              <a:rPr lang="ja-JP" altLang="ja-JP" dirty="0"/>
              <a:t>ながんになる</a:t>
            </a:r>
            <a:r>
              <a:rPr lang="ja-JP" altLang="ja-JP" dirty="0" smtClean="0"/>
              <a:t>リスク</a:t>
            </a:r>
            <a:r>
              <a:rPr lang="ja-JP" altLang="en-US" dirty="0" smtClean="0"/>
              <a:t>も</a:t>
            </a:r>
            <a:r>
              <a:rPr lang="ja-JP" altLang="ja-JP" dirty="0" smtClean="0"/>
              <a:t>高</a:t>
            </a:r>
            <a:r>
              <a:rPr lang="ja-JP" altLang="en-US" dirty="0" smtClean="0"/>
              <a:t>め</a:t>
            </a:r>
            <a:r>
              <a:rPr lang="ja-JP" altLang="ja-JP" dirty="0" smtClean="0"/>
              <a:t>ます</a:t>
            </a:r>
            <a:r>
              <a:rPr lang="ja-JP" altLang="ja-JP" dirty="0"/>
              <a:t>。なぜ、煙が直接通らないところまでがんになるか？なぜだと思いますか？それはたばこには細胞に傷をつける物質「発がん物質」が６０種類くらい含まれていて、それが血液に吸収されて全身に回るからなんですね。</a:t>
            </a:r>
          </a:p>
          <a:p>
            <a:r>
              <a:rPr lang="ja-JP" altLang="ja-JP" dirty="0"/>
              <a:t>現在たばこを吸っている人も、禁煙することによってがんになる、またはがんで死亡する危険性を下げることができます。また、自分でたばこを吸わなくても、他人が吸うたばこの煙を吸ってしまう「受動喫煙」で</a:t>
            </a:r>
            <a:r>
              <a:rPr lang="ja-JP" altLang="ja-JP" dirty="0" smtClean="0"/>
              <a:t>、がん</a:t>
            </a:r>
            <a:r>
              <a:rPr lang="ja-JP" altLang="ja-JP" dirty="0"/>
              <a:t>になる危険性が高まることも分かっています</a:t>
            </a:r>
            <a:r>
              <a:rPr lang="ja-JP" altLang="ja-JP" dirty="0" smtClean="0"/>
              <a:t>。</a:t>
            </a:r>
            <a:endParaRPr lang="en-US" altLang="ja-JP" dirty="0" smtClean="0"/>
          </a:p>
          <a:p>
            <a:r>
              <a:rPr lang="ja-JP" altLang="ja-JP" dirty="0" smtClean="0"/>
              <a:t>がん</a:t>
            </a:r>
            <a:r>
              <a:rPr lang="ja-JP" altLang="ja-JP" dirty="0"/>
              <a:t>予防のためには、たばこを吸わないことが最も重要ですし、吸っている人のそばで煙を吸わないように気をつけることが大切です。</a:t>
            </a:r>
          </a:p>
          <a:p>
            <a:pPr defTabSz="914331">
              <a:defRPr/>
            </a:pPr>
            <a:endParaRPr lang="en-US" altLang="ja-JP" dirty="0">
              <a:solidFill>
                <a:prstClr val="black"/>
              </a:solidFill>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63515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189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291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953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053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937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3812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626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891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034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2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3397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086816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485107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91452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925528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175579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107069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37381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863312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085938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132392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300500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13144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08790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765100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72552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517913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84865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952333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866047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20722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278809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8336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lang="ja-JP" altLang="en-US" smtClean="0">
                <a:solidFill>
                  <a:prstClr val="black">
                    <a:tint val="75000"/>
                  </a:prstClr>
                </a:solidFill>
              </a:rPr>
              <a:pPr/>
              <a:t>2020/12/24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1408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D7976-4B7A-4465-9873-326840F8B5B4}" type="datetimeFigureOut">
              <a:rPr kumimoji="1" lang="ja-JP" altLang="en-US" smtClean="0"/>
              <a:t>2020/12/24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829636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2020/12/24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8325035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news.bbc.co.uk/2/hi/health/1566191.s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6.png"/><Relationship Id="rId5" Type="http://schemas.openxmlformats.org/officeDocument/2006/relationships/diagramLayout" Target="../diagrams/layout1.xml"/><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diagramData" Target="../diagrams/data1.xml"/><Relationship Id="rId9" Type="http://schemas.openxmlformats.org/officeDocument/2006/relationships/image" Target="../media/image24.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697799" y="6070293"/>
            <a:ext cx="4104456" cy="4320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三重県・三重県教育委員会</a:t>
            </a:r>
            <a:endParaRPr kumimoji="1" lang="ja-JP" altLang="en-US" b="1" dirty="0">
              <a:solidFill>
                <a:schemeClr val="tx1"/>
              </a:solidFill>
            </a:endParaRPr>
          </a:p>
        </p:txBody>
      </p:sp>
      <p:pic>
        <p:nvPicPr>
          <p:cNvPr id="8196" name="Picture 4" descr="http://radiance4u.jp/wp-content/uploads/2012/06/nk-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828" y="1340768"/>
            <a:ext cx="5803220" cy="43524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tjsc.com/ctjsc_cms/wp-content/uploads/images_cell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08" y="2420888"/>
            <a:ext cx="4657782" cy="3493337"/>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539552" y="491898"/>
            <a:ext cx="8275495" cy="115212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400" dirty="0" smtClean="0">
                <a:solidFill>
                  <a:schemeClr val="tx1"/>
                </a:solidFill>
                <a:latin typeface="HGS創英角ﾎﾟｯﾌﾟ体" panose="040B0A00000000000000" pitchFamily="50" charset="-128"/>
                <a:ea typeface="HGS創英角ﾎﾟｯﾌﾟ体" panose="040B0A00000000000000" pitchFamily="50" charset="-128"/>
              </a:rPr>
              <a:t>がんを学ぶ</a:t>
            </a:r>
            <a:r>
              <a:rPr kumimoji="1" lang="ja-JP" altLang="en-US" sz="3200" dirty="0" smtClean="0">
                <a:solidFill>
                  <a:schemeClr val="tx1"/>
                </a:solidFill>
                <a:latin typeface="HGS創英角ﾎﾟｯﾌﾟ体" panose="040B0A00000000000000" pitchFamily="50" charset="-128"/>
                <a:ea typeface="HGS創英角ﾎﾟｯﾌﾟ体" panose="040B0A00000000000000" pitchFamily="50" charset="-128"/>
              </a:rPr>
              <a:t>（中・高校生用）</a:t>
            </a:r>
            <a:endParaRPr kumimoji="1" lang="ja-JP" altLang="en-US" sz="16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75856" y="491898"/>
            <a:ext cx="792088" cy="369332"/>
          </a:xfrm>
          <a:prstGeom prst="rect">
            <a:avLst/>
          </a:prstGeom>
          <a:noFill/>
        </p:spPr>
        <p:txBody>
          <a:bodyPr wrap="square" rtlCol="0">
            <a:spAutoFit/>
          </a:bodyPr>
          <a:lstStyle/>
          <a:p>
            <a:r>
              <a:rPr kumimoji="1" lang="ja-JP" altLang="en-US" dirty="0" smtClean="0"/>
              <a:t>　</a:t>
            </a:r>
            <a:r>
              <a:rPr kumimoji="1" lang="ja-JP" altLang="en-US" dirty="0" smtClean="0">
                <a:latin typeface="HGP創英角ﾎﾟｯﾌﾟ体" panose="040B0A00000000000000" pitchFamily="50" charset="-128"/>
                <a:ea typeface="HGP創英角ﾎﾟｯﾌﾟ体" panose="040B0A00000000000000" pitchFamily="50" charset="-128"/>
              </a:rPr>
              <a:t>まな</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53157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34133" y="6504753"/>
            <a:ext cx="4966642" cy="338554"/>
          </a:xfrm>
          <a:prstGeom prst="rect">
            <a:avLst/>
          </a:prstGeom>
        </p:spPr>
        <p:txBody>
          <a:bodyPr wrap="square">
            <a:spAutoFit/>
          </a:bodyPr>
          <a:lstStyle/>
          <a:p>
            <a:r>
              <a:rPr lang="en-US" altLang="ja-JP" sz="1600" dirty="0">
                <a:hlinkClick r:id="rId3"/>
              </a:rPr>
              <a:t>http://news.bbc.co.uk/2/hi/health/1566191.stm</a:t>
            </a:r>
            <a:r>
              <a:rPr lang="ja-JP" altLang="en-US" sz="1600" dirty="0"/>
              <a:t>より引用</a:t>
            </a:r>
          </a:p>
        </p:txBody>
      </p:sp>
      <p:pic>
        <p:nvPicPr>
          <p:cNvPr id="10" name="図 9"/>
          <p:cNvPicPr>
            <a:picLocks noChangeAspect="1"/>
          </p:cNvPicPr>
          <p:nvPr/>
        </p:nvPicPr>
        <p:blipFill>
          <a:blip r:embed="rId4"/>
          <a:stretch>
            <a:fillRect/>
          </a:stretch>
        </p:blipFill>
        <p:spPr>
          <a:xfrm>
            <a:off x="611560" y="814302"/>
            <a:ext cx="7920000" cy="4752000"/>
          </a:xfrm>
          <a:prstGeom prst="rect">
            <a:avLst/>
          </a:prstGeom>
        </p:spPr>
      </p:pic>
      <p:sp>
        <p:nvSpPr>
          <p:cNvPr id="11" name="正方形/長方形 10"/>
          <p:cNvSpPr/>
          <p:nvPr/>
        </p:nvSpPr>
        <p:spPr>
          <a:xfrm>
            <a:off x="1979712" y="143614"/>
            <a:ext cx="5259773"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喫煙の影響のシミュレーション画像</a:t>
            </a:r>
          </a:p>
        </p:txBody>
      </p:sp>
      <p:sp>
        <p:nvSpPr>
          <p:cNvPr id="12" name="正方形/長方形 11"/>
          <p:cNvSpPr/>
          <p:nvPr/>
        </p:nvSpPr>
        <p:spPr>
          <a:xfrm>
            <a:off x="2195736" y="5549170"/>
            <a:ext cx="954107"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喫煙者</a:t>
            </a:r>
          </a:p>
        </p:txBody>
      </p:sp>
      <p:sp>
        <p:nvSpPr>
          <p:cNvPr id="20" name="正方形/長方形 19"/>
          <p:cNvSpPr/>
          <p:nvPr/>
        </p:nvSpPr>
        <p:spPr>
          <a:xfrm>
            <a:off x="6012160" y="5549170"/>
            <a:ext cx="1210588"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非喫煙者</a:t>
            </a:r>
          </a:p>
        </p:txBody>
      </p:sp>
      <p:sp>
        <p:nvSpPr>
          <p:cNvPr id="2" name="正方形/長方形 1">
            <a:extLst>
              <a:ext uri="{FF2B5EF4-FFF2-40B4-BE49-F238E27FC236}">
                <a16:creationId xmlns:a16="http://schemas.microsoft.com/office/drawing/2014/main" id="{F3323B50-C769-49B2-9815-C329226C6E71}"/>
              </a:ext>
            </a:extLst>
          </p:cNvPr>
          <p:cNvSpPr/>
          <p:nvPr/>
        </p:nvSpPr>
        <p:spPr>
          <a:xfrm>
            <a:off x="1187624" y="5867127"/>
            <a:ext cx="7488832" cy="646331"/>
          </a:xfrm>
          <a:prstGeom prst="rect">
            <a:avLst/>
          </a:prstGeom>
        </p:spPr>
        <p:txBody>
          <a:bodyPr wrap="square">
            <a:spAutoFit/>
          </a:bodyPr>
          <a:lstStyle/>
          <a:p>
            <a:r>
              <a:rPr lang="en-US" altLang="ja-JP" dirty="0"/>
              <a:t>22</a:t>
            </a:r>
            <a:r>
              <a:rPr lang="ja-JP" altLang="en-US" dirty="0"/>
              <a:t>歳から</a:t>
            </a:r>
            <a:r>
              <a:rPr lang="en-US" altLang="ja-JP" dirty="0"/>
              <a:t>40</a:t>
            </a:r>
            <a:r>
              <a:rPr lang="ja-JP" altLang="en-US" dirty="0"/>
              <a:t>歳まで喫煙を続けた場合と喫煙していない場合の写真です。</a:t>
            </a:r>
            <a:endParaRPr lang="en-US" altLang="ja-JP" dirty="0"/>
          </a:p>
          <a:p>
            <a:r>
              <a:rPr lang="ja-JP" altLang="en-US" dirty="0"/>
              <a:t>喫煙者では、顔のしわや歯の着色汚れが目立ちます。</a:t>
            </a:r>
          </a:p>
        </p:txBody>
      </p:sp>
    </p:spTree>
    <p:extLst>
      <p:ext uri="{BB962C8B-B14F-4D97-AF65-F5344CB8AC3E}">
        <p14:creationId xmlns:p14="http://schemas.microsoft.com/office/powerpoint/2010/main" val="78132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217268" y="5891387"/>
            <a:ext cx="5396804" cy="688076"/>
          </a:xfrm>
          <a:prstGeom prst="wedgeRoundRectCallout">
            <a:avLst>
              <a:gd name="adj1" fmla="val 58380"/>
              <a:gd name="adj2" fmla="val -459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塩分の摂取量は１日に男性８</a:t>
            </a:r>
            <a:r>
              <a:rPr kumimoji="1" lang="en-US" altLang="ja-JP" sz="2000" b="1" dirty="0" smtClean="0">
                <a:solidFill>
                  <a:schemeClr val="tx1"/>
                </a:solidFill>
                <a:latin typeface="+mn-ea"/>
              </a:rPr>
              <a:t>g</a:t>
            </a:r>
            <a:r>
              <a:rPr lang="ja-JP" altLang="en-US" sz="2000" b="1" dirty="0" smtClean="0">
                <a:solidFill>
                  <a:schemeClr val="tx1"/>
                </a:solidFill>
                <a:latin typeface="+mn-ea"/>
              </a:rPr>
              <a:t>未満、</a:t>
            </a:r>
            <a:endParaRPr lang="en-US" altLang="ja-JP" sz="2000" b="1" dirty="0" smtClean="0">
              <a:solidFill>
                <a:schemeClr val="tx1"/>
              </a:solidFill>
              <a:latin typeface="+mn-ea"/>
            </a:endParaRPr>
          </a:p>
          <a:p>
            <a:pPr algn="ctr"/>
            <a:r>
              <a:rPr kumimoji="1" lang="ja-JP" altLang="en-US" sz="2000" b="1" dirty="0" smtClean="0">
                <a:solidFill>
                  <a:schemeClr val="tx1"/>
                </a:solidFill>
                <a:latin typeface="+mn-ea"/>
              </a:rPr>
              <a:t>女性</a:t>
            </a:r>
            <a:r>
              <a:rPr lang="ja-JP" altLang="en-US" sz="2000" b="1" dirty="0" smtClean="0">
                <a:solidFill>
                  <a:schemeClr val="tx1"/>
                </a:solidFill>
                <a:latin typeface="+mn-ea"/>
              </a:rPr>
              <a:t>７</a:t>
            </a:r>
            <a:r>
              <a:rPr lang="en-US" altLang="ja-JP" sz="2000" b="1" dirty="0" smtClean="0">
                <a:solidFill>
                  <a:schemeClr val="tx1"/>
                </a:solidFill>
                <a:latin typeface="+mn-ea"/>
              </a:rPr>
              <a:t>g</a:t>
            </a:r>
            <a:r>
              <a:rPr lang="ja-JP" altLang="en-US" sz="2000" b="1" dirty="0" smtClean="0">
                <a:solidFill>
                  <a:schemeClr val="tx1"/>
                </a:solidFill>
                <a:latin typeface="+mn-ea"/>
              </a:rPr>
              <a:t>未満をめやすにしましょう。</a:t>
            </a:r>
            <a:endParaRPr kumimoji="1" lang="ja-JP" altLang="en-US" sz="2000" b="1" dirty="0">
              <a:solidFill>
                <a:schemeClr val="tx1"/>
              </a:solidFill>
              <a:latin typeface="+mn-ea"/>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68" y="2682340"/>
            <a:ext cx="5396804" cy="317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487" y="5802037"/>
            <a:ext cx="2505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フェアリーベジ"/>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6595" y="4020640"/>
            <a:ext cx="3255969" cy="1353061"/>
          </a:xfrm>
          <a:prstGeom prst="rect">
            <a:avLst/>
          </a:prstGeom>
          <a:noFill/>
          <a:ln>
            <a:noFill/>
          </a:ln>
          <a:extLst/>
        </p:spPr>
      </p:pic>
      <p:sp>
        <p:nvSpPr>
          <p:cNvPr id="9" name="角丸四角形 8"/>
          <p:cNvSpPr/>
          <p:nvPr/>
        </p:nvSpPr>
        <p:spPr>
          <a:xfrm>
            <a:off x="217268" y="257729"/>
            <a:ext cx="8675296" cy="7125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野菜</a:t>
            </a: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をたっぷり、塩からいものはひかえよう</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0" name="Picture 2" descr="http://1.bp.blogspot.com/-eJGNGE4u8LA/UsZuCAMuehI/AAAAAAAAc2c/QQ5eBSC2Ey0/s800/mark_bats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0331" y="911577"/>
            <a:ext cx="1938501" cy="19385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183662" y="1458391"/>
            <a:ext cx="2071838"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塩辛いもの</a:t>
            </a:r>
            <a:endPar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こげ</a:t>
            </a:r>
            <a:endParaRPr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カビ</a:t>
            </a:r>
          </a:p>
        </p:txBody>
      </p:sp>
      <p:sp>
        <p:nvSpPr>
          <p:cNvPr id="5" name="ドーナツ 4"/>
          <p:cNvSpPr/>
          <p:nvPr/>
        </p:nvSpPr>
        <p:spPr>
          <a:xfrm>
            <a:off x="6254700" y="1150652"/>
            <a:ext cx="1574090" cy="1538561"/>
          </a:xfrm>
          <a:prstGeom prst="donut">
            <a:avLst>
              <a:gd name="adj" fmla="val 1693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6005826" y="1523887"/>
            <a:ext cx="2071838"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野菜</a:t>
            </a:r>
            <a:endParaRPr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0457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wUhiPjd24qA/UnyHZQgZylI/AAAAAAAAajE/JjH3R2e7GtY/s800/kyukanb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221232"/>
            <a:ext cx="7397073" cy="5498168"/>
          </a:xfrm>
          <a:prstGeom prst="rect">
            <a:avLst/>
          </a:prstGeom>
          <a:solidFill>
            <a:schemeClr val="tx1"/>
          </a:solidFill>
        </p:spPr>
      </p:pic>
      <p:sp>
        <p:nvSpPr>
          <p:cNvPr id="5" name="角丸四角形 4"/>
          <p:cNvSpPr/>
          <p:nvPr/>
        </p:nvSpPr>
        <p:spPr>
          <a:xfrm>
            <a:off x="920257" y="257729"/>
            <a:ext cx="7416824" cy="7125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お酒</a:t>
            </a: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は飲み過ぎない</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8194" name="Picture 2" descr="http://3.bp.blogspot.com/-aye-wweFgWI/UnyHYhjtShI/AAAAAAAAai4/SYkqILEZsBA/s800/kyukanb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149079"/>
            <a:ext cx="2912469" cy="218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7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3528" y="193675"/>
            <a:ext cx="8640960"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みん</a:t>
            </a: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な</a:t>
            </a: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は家に帰ってから何をしてますか？</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92" y="1665463"/>
            <a:ext cx="2169919" cy="190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50" y="3928451"/>
            <a:ext cx="2013410" cy="241575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68" y="991485"/>
            <a:ext cx="1934884" cy="182529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702" y="2938634"/>
            <a:ext cx="2014953" cy="2014953"/>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004" y="1268760"/>
            <a:ext cx="2113456" cy="2113456"/>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1041" y="3982200"/>
            <a:ext cx="1783675" cy="2188559"/>
          </a:xfrm>
          <a:prstGeom prst="rect">
            <a:avLst/>
          </a:prstGeom>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697" y="5083099"/>
            <a:ext cx="1532359" cy="1563631"/>
          </a:xfrm>
          <a:prstGeom prst="rect">
            <a:avLst/>
          </a:prstGeom>
        </p:spPr>
      </p:pic>
    </p:spTree>
    <p:extLst>
      <p:ext uri="{BB962C8B-B14F-4D97-AF65-F5344CB8AC3E}">
        <p14:creationId xmlns:p14="http://schemas.microsoft.com/office/powerpoint/2010/main" val="427082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VjvaDJTQoRQ/U7O6zbtXwkI/AAAAAAAAiTE/5OX5Akk7E9w/s800/nedoko_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4" y="3491299"/>
            <a:ext cx="3528392" cy="32439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5" y="3601102"/>
            <a:ext cx="2612315"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1.bp.blogspot.com/-eJGNGE4u8LA/UsZuCAMuehI/AAAAAAAAc2c/QQ5eBSC2Ey0/s800/mark_bats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565" y="3601102"/>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ドーナツ 6"/>
          <p:cNvSpPr/>
          <p:nvPr/>
        </p:nvSpPr>
        <p:spPr>
          <a:xfrm>
            <a:off x="5442407" y="4009768"/>
            <a:ext cx="2320309" cy="2332268"/>
          </a:xfrm>
          <a:prstGeom prst="donut">
            <a:avLst>
              <a:gd name="adj" fmla="val 1693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1101800" y="193675"/>
            <a:ext cx="7416824"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早寝・早起きは、なんでいいの？</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 name="円/楕円 1"/>
          <p:cNvSpPr/>
          <p:nvPr/>
        </p:nvSpPr>
        <p:spPr>
          <a:xfrm>
            <a:off x="179512" y="1045200"/>
            <a:ext cx="4630700" cy="22225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rgbClr val="FF0000"/>
                </a:solidFill>
              </a:rPr>
              <a:t>　　　　　</a:t>
            </a:r>
            <a:r>
              <a:rPr kumimoji="1" lang="ja-JP" altLang="en-US" sz="1200" b="1" dirty="0" smtClean="0">
                <a:solidFill>
                  <a:srgbClr val="FF0000"/>
                </a:solidFill>
              </a:rPr>
              <a:t>せいちょう</a:t>
            </a:r>
            <a:endParaRPr kumimoji="1" lang="en-US" altLang="ja-JP" sz="1000" b="1" dirty="0" smtClean="0">
              <a:solidFill>
                <a:srgbClr val="FF0000"/>
              </a:solidFill>
            </a:endParaRPr>
          </a:p>
          <a:p>
            <a:pPr algn="ctr"/>
            <a:r>
              <a:rPr kumimoji="1" lang="ja-JP" altLang="en-US" sz="3200" b="1" dirty="0" smtClean="0">
                <a:solidFill>
                  <a:srgbClr val="FF0000"/>
                </a:solidFill>
              </a:rPr>
              <a:t>成長ホルモン</a:t>
            </a:r>
            <a:endParaRPr kumimoji="1" lang="en-US" altLang="ja-JP" sz="3200" b="1" dirty="0" smtClean="0">
              <a:solidFill>
                <a:srgbClr val="FF0000"/>
              </a:solidFill>
            </a:endParaRPr>
          </a:p>
          <a:p>
            <a:pPr algn="ctr"/>
            <a:r>
              <a:rPr kumimoji="1" lang="ja-JP" altLang="en-US" sz="2400" dirty="0" smtClean="0">
                <a:solidFill>
                  <a:schemeClr val="tx1"/>
                </a:solidFill>
              </a:rPr>
              <a:t>夜１０時から午前２時に</a:t>
            </a:r>
            <a:endParaRPr kumimoji="1" lang="en-US" altLang="ja-JP" sz="2400" dirty="0" smtClean="0">
              <a:solidFill>
                <a:schemeClr val="tx1"/>
              </a:solidFill>
            </a:endParaRPr>
          </a:p>
          <a:p>
            <a:pPr algn="ctr"/>
            <a:r>
              <a:rPr lang="ja-JP" altLang="en-US" sz="1200" dirty="0" smtClean="0">
                <a:solidFill>
                  <a:schemeClr val="tx1"/>
                </a:solidFill>
              </a:rPr>
              <a:t>　　　　　　　　　　ぶんぴつ</a:t>
            </a:r>
            <a:endParaRPr lang="en-US" altLang="ja-JP" sz="1200" dirty="0">
              <a:solidFill>
                <a:schemeClr val="tx1"/>
              </a:solidFill>
            </a:endParaRPr>
          </a:p>
          <a:p>
            <a:pPr algn="ctr"/>
            <a:r>
              <a:rPr kumimoji="1" lang="ja-JP" altLang="en-US" sz="2400" dirty="0" smtClean="0">
                <a:solidFill>
                  <a:schemeClr val="tx1"/>
                </a:solidFill>
              </a:rPr>
              <a:t>一番多く分泌</a:t>
            </a:r>
            <a:endParaRPr kumimoji="1" lang="ja-JP" altLang="en-US" sz="2400" dirty="0">
              <a:solidFill>
                <a:schemeClr val="tx1"/>
              </a:solidFill>
            </a:endParaRPr>
          </a:p>
        </p:txBody>
      </p:sp>
      <p:sp>
        <p:nvSpPr>
          <p:cNvPr id="9" name="ストライプ矢印 8"/>
          <p:cNvSpPr/>
          <p:nvPr/>
        </p:nvSpPr>
        <p:spPr>
          <a:xfrm>
            <a:off x="3894821" y="1543543"/>
            <a:ext cx="1429357" cy="4680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80112" y="1045199"/>
            <a:ext cx="3240360" cy="2222545"/>
          </a:xfrm>
          <a:prstGeom prst="roundRect">
            <a:avLst/>
          </a:prstGeom>
          <a:noFill/>
          <a:ln>
            <a:solidFill>
              <a:srgbClr val="D63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からだをつくる</a:t>
            </a:r>
            <a:endParaRPr kumimoji="1"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せいちょう</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dirty="0" smtClean="0">
                <a:solidFill>
                  <a:schemeClr val="tx1"/>
                </a:solidFill>
                <a:latin typeface="+mn-ea"/>
              </a:rPr>
              <a:t>　・身体の成長</a:t>
            </a:r>
            <a:endParaRPr kumimoji="1" lang="en-US" altLang="ja-JP" sz="24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　　　ひろう　　かいふく</a:t>
            </a:r>
            <a:endParaRPr lang="en-US" altLang="ja-JP" sz="1200" dirty="0" smtClean="0">
              <a:solidFill>
                <a:schemeClr val="tx1"/>
              </a:solidFill>
              <a:latin typeface="+mn-ea"/>
            </a:endParaRPr>
          </a:p>
          <a:p>
            <a:r>
              <a:rPr kumimoji="1" lang="ja-JP" altLang="en-US" sz="2400" dirty="0" smtClean="0">
                <a:solidFill>
                  <a:schemeClr val="tx1"/>
                </a:solidFill>
                <a:latin typeface="+mn-ea"/>
              </a:rPr>
              <a:t>　・疲労回復</a:t>
            </a:r>
            <a:endParaRPr kumimoji="1" lang="ja-JP" altLang="en-US" sz="2400" dirty="0">
              <a:solidFill>
                <a:schemeClr val="tx1"/>
              </a:solidFill>
              <a:latin typeface="+mn-ea"/>
            </a:endParaRPr>
          </a:p>
        </p:txBody>
      </p:sp>
    </p:spTree>
    <p:extLst>
      <p:ext uri="{BB962C8B-B14F-4D97-AF65-F5344CB8AC3E}">
        <p14:creationId xmlns:p14="http://schemas.microsoft.com/office/powerpoint/2010/main" val="42164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22543" y="188640"/>
            <a:ext cx="7114937" cy="9111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black"/>
                </a:solidFill>
                <a:latin typeface="HGS創英角ﾎﾟｯﾌﾟ体" panose="040B0A00000000000000" pitchFamily="50" charset="-128"/>
                <a:ea typeface="HGS創英角ﾎﾟｯﾌﾟ体" panose="040B0A00000000000000" pitchFamily="50" charset="-128"/>
              </a:rPr>
              <a:t>がん</a:t>
            </a:r>
            <a:r>
              <a:rPr lang="ja-JP" altLang="en-US" sz="4000" dirty="0">
                <a:solidFill>
                  <a:prstClr val="black"/>
                </a:solidFill>
                <a:latin typeface="HGS創英角ﾎﾟｯﾌﾟ体" panose="040B0A00000000000000" pitchFamily="50" charset="-128"/>
                <a:ea typeface="HGS創英角ﾎﾟｯﾌﾟ体" panose="040B0A00000000000000" pitchFamily="50" charset="-128"/>
              </a:rPr>
              <a:t>を防ぐための新</a:t>
            </a:r>
            <a:r>
              <a:rPr lang="en-US" altLang="ja-JP" sz="4000" dirty="0">
                <a:solidFill>
                  <a:prstClr val="black"/>
                </a:solidFill>
                <a:latin typeface="HGS創英角ﾎﾟｯﾌﾟ体" panose="040B0A00000000000000" pitchFamily="50" charset="-128"/>
                <a:ea typeface="HGS創英角ﾎﾟｯﾌﾟ体" panose="040B0A00000000000000" pitchFamily="50" charset="-128"/>
              </a:rPr>
              <a:t>12</a:t>
            </a:r>
            <a:r>
              <a:rPr lang="ja-JP" altLang="en-US" sz="4000" dirty="0">
                <a:solidFill>
                  <a:prstClr val="black"/>
                </a:solidFill>
                <a:latin typeface="HGS創英角ﾎﾟｯﾌﾟ体" panose="040B0A00000000000000" pitchFamily="50" charset="-128"/>
                <a:ea typeface="HGS創英角ﾎﾟｯﾌﾟ体" panose="040B0A00000000000000" pitchFamily="50" charset="-128"/>
              </a:rPr>
              <a:t>か</a:t>
            </a:r>
            <a:r>
              <a:rPr lang="ja-JP" altLang="en-US" sz="4000" dirty="0" smtClean="0">
                <a:solidFill>
                  <a:prstClr val="black"/>
                </a:solidFill>
                <a:latin typeface="HGS創英角ﾎﾟｯﾌﾟ体" panose="040B0A00000000000000" pitchFamily="50" charset="-128"/>
                <a:ea typeface="HGS創英角ﾎﾟｯﾌﾟ体" panose="040B0A00000000000000" pitchFamily="50" charset="-128"/>
              </a:rPr>
              <a:t>条</a:t>
            </a:r>
            <a:endParaRPr lang="ja-JP" altLang="en-US" sz="4000"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2" name="角丸四角形 1"/>
          <p:cNvSpPr/>
          <p:nvPr/>
        </p:nvSpPr>
        <p:spPr>
          <a:xfrm>
            <a:off x="467544" y="1268760"/>
            <a:ext cx="8476352" cy="5112567"/>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899592" y="1484784"/>
            <a:ext cx="8009622" cy="4524315"/>
          </a:xfrm>
          <a:prstGeom prst="rect">
            <a:avLst/>
          </a:prstGeom>
          <a:noFill/>
        </p:spPr>
        <p:txBody>
          <a:bodyPr wrap="square" rtlCol="0">
            <a:spAutoFit/>
          </a:bodyPr>
          <a:lstStyle/>
          <a:p>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rPr>
              <a:t>１</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．たばこは吸わない</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２．他人のたばこの煙をできるだけ避ける</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３．お酒はほどほどに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４．バランスのとれた食生活を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５．塩辛い食品は控えめに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６．野菜や果物は不足にならないように</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７．適度に運動</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８．適切な体重維持</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９．ウイルスや細菌の感染予防と治療</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１０．定期的ながん検診を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１１．身体の異常に気がついたら、すぐに受診を</a:t>
            </a:r>
          </a:p>
          <a:p>
            <a:r>
              <a:rPr lang="ja-JP" altLang="en-US" sz="2400" dirty="0">
                <a:solidFill>
                  <a:prstClr val="white"/>
                </a:solidFill>
                <a:latin typeface="HGS創英角ﾎﾟｯﾌﾟ体" panose="040B0A00000000000000" pitchFamily="50" charset="-128"/>
                <a:ea typeface="HGS創英角ﾎﾟｯﾌﾟ体" panose="040B0A00000000000000" pitchFamily="50" charset="-128"/>
              </a:rPr>
              <a:t>１２．正しいがん情報でがんを知ること</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rPr>
              <a:t>から</a:t>
            </a:r>
            <a:endParaRPr lang="ja-JP" altLang="en-US" sz="2400" dirty="0">
              <a:solidFill>
                <a:prstClr val="white"/>
              </a:solidFill>
              <a:latin typeface="HGS創英角ﾎﾟｯﾌﾟ体" panose="040B0A00000000000000" pitchFamily="50" charset="-128"/>
              <a:ea typeface="HGS創英角ﾎﾟｯﾌﾟ体" panose="040B0A00000000000000" pitchFamily="50" charset="-128"/>
            </a:endParaRPr>
          </a:p>
        </p:txBody>
      </p:sp>
      <p:pic>
        <p:nvPicPr>
          <p:cNvPr id="6148" name="Picture 4" descr="http://4.bp.blogspot.com/-8n8y9H2F-Sk/VEETH92qFlI/AAAAAAAAoZw/7ciJcvY8yZ0/s800/meneki_goo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026" y="2492896"/>
            <a:ext cx="2412025" cy="249642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746954" y="6381327"/>
            <a:ext cx="8009622" cy="400110"/>
          </a:xfrm>
          <a:prstGeom prst="rect">
            <a:avLst/>
          </a:prstGeom>
          <a:noFill/>
        </p:spPr>
        <p:txBody>
          <a:bodyPr wrap="square" rtlCol="0">
            <a:spAutoFit/>
          </a:bodyPr>
          <a:lstStyle/>
          <a:p>
            <a:r>
              <a:rPr lang="ja-JP" altLang="en-US" dirty="0" smtClean="0">
                <a:latin typeface="HGS創英角ﾎﾟｯﾌﾟ体" panose="040B0A00000000000000" pitchFamily="50" charset="-128"/>
                <a:ea typeface="HGS創英角ﾎﾟｯﾌﾟ体" panose="040B0A00000000000000" pitchFamily="50" charset="-128"/>
              </a:rPr>
              <a:t>国立</a:t>
            </a:r>
            <a:r>
              <a:rPr lang="ja-JP" altLang="en-US" dirty="0">
                <a:latin typeface="HGS創英角ﾎﾟｯﾌﾟ体" panose="040B0A00000000000000" pitchFamily="50" charset="-128"/>
                <a:ea typeface="HGS創英角ﾎﾟｯﾌﾟ体" panose="040B0A00000000000000" pitchFamily="50" charset="-128"/>
              </a:rPr>
              <a:t>がん研究センターがん予防・検診研究</a:t>
            </a:r>
            <a:r>
              <a:rPr lang="ja-JP" altLang="en-US" dirty="0" smtClean="0">
                <a:latin typeface="HGS創英角ﾎﾟｯﾌﾟ体" panose="040B0A00000000000000" pitchFamily="50" charset="-128"/>
                <a:ea typeface="HGS創英角ﾎﾟｯﾌﾟ体" panose="040B0A00000000000000" pitchFamily="50" charset="-128"/>
              </a:rPr>
              <a:t>センターまとめ</a:t>
            </a:r>
            <a:r>
              <a:rPr lang="ja-JP" altLang="en-US" sz="2000" dirty="0" smtClean="0">
                <a:latin typeface="HGS創英角ﾎﾟｯﾌﾟ体" panose="040B0A00000000000000" pitchFamily="50" charset="-128"/>
                <a:ea typeface="HGS創英角ﾎﾟｯﾌﾟ体" panose="040B0A00000000000000" pitchFamily="50" charset="-128"/>
              </a:rPr>
              <a:t>　</a:t>
            </a:r>
            <a:endParaRPr lang="en-US" altLang="ja-JP" sz="20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3699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3.bp.blogspot.com/-7qyMMUmZN8w/U0IIChQfjeI/AAAAAAAAe3I/M1LFKvr5bVk/s800/echo_ken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18" y="3949143"/>
            <a:ext cx="32480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bIOp2eO9k18/UvTeA1XXwfI/AAAAAAAAdiI/gBEXNZEQ1TQ/s800/man_xray_rentog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192" y="3878313"/>
            <a:ext cx="1935315" cy="269436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1101800" y="193674"/>
            <a:ext cx="7416824" cy="10090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　　　　　　　　　　　</a:t>
            </a:r>
            <a:r>
              <a:rPr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　　　　　　　け　ん　し　ん　　　　　ぜ　っ　た　い　　　</a:t>
            </a:r>
            <a:endPar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4400" dirty="0" smtClean="0">
                <a:solidFill>
                  <a:schemeClr val="bg1"/>
                </a:solidFill>
                <a:latin typeface="HGP創英角ﾎﾟｯﾌﾟ体" panose="040B0A00000000000000" pitchFamily="50" charset="-128"/>
                <a:ea typeface="HGP創英角ﾎﾟｯﾌﾟ体" panose="040B0A00000000000000" pitchFamily="50" charset="-128"/>
              </a:rPr>
              <a:t>がん検診は絶対大事！</a:t>
            </a:r>
            <a:endParaRPr kumimoji="1" lang="ja-JP" altLang="en-US" sz="4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 name="円形吹き出し 4"/>
          <p:cNvSpPr/>
          <p:nvPr/>
        </p:nvSpPr>
        <p:spPr>
          <a:xfrm>
            <a:off x="8106" y="1387320"/>
            <a:ext cx="3915822" cy="2620272"/>
          </a:xfrm>
          <a:prstGeom prst="wedgeEllipseCallout">
            <a:avLst>
              <a:gd name="adj1" fmla="val 6600"/>
              <a:gd name="adj2" fmla="val 589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望ましい生活習慣</a:t>
            </a:r>
            <a:r>
              <a:rPr lang="ja-JP" altLang="en-US" sz="2400" b="1" dirty="0">
                <a:solidFill>
                  <a:schemeClr val="tx1"/>
                </a:solidFill>
              </a:rPr>
              <a:t>な</a:t>
            </a:r>
            <a:r>
              <a:rPr kumimoji="1" lang="ja-JP" altLang="en-US" sz="2400" b="1" dirty="0" smtClean="0">
                <a:solidFill>
                  <a:schemeClr val="tx1"/>
                </a:solidFill>
              </a:rPr>
              <a:t>ら、がんにはならないの？</a:t>
            </a:r>
            <a:endParaRPr kumimoji="1" lang="ja-JP" altLang="en-US" sz="2400" b="1" dirty="0">
              <a:solidFill>
                <a:schemeClr val="tx1"/>
              </a:solidFill>
            </a:endParaRPr>
          </a:p>
        </p:txBody>
      </p:sp>
      <p:sp>
        <p:nvSpPr>
          <p:cNvPr id="6" name="円形吹き出し 5"/>
          <p:cNvSpPr/>
          <p:nvPr/>
        </p:nvSpPr>
        <p:spPr>
          <a:xfrm>
            <a:off x="4067944" y="1273571"/>
            <a:ext cx="5042977" cy="2570422"/>
          </a:xfrm>
          <a:prstGeom prst="wedgeEllipseCallout">
            <a:avLst>
              <a:gd name="adj1" fmla="val 7730"/>
              <a:gd name="adj2" fmla="val 6634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いいえ！</a:t>
            </a:r>
            <a:endParaRPr kumimoji="1" lang="en-US" altLang="ja-JP" sz="2800" b="1" dirty="0" smtClean="0">
              <a:solidFill>
                <a:schemeClr val="tx1"/>
              </a:solidFill>
            </a:endParaRPr>
          </a:p>
          <a:p>
            <a:pPr algn="ctr"/>
            <a:r>
              <a:rPr kumimoji="1" lang="ja-JP" altLang="en-US" sz="2400" b="1" dirty="0" smtClean="0">
                <a:solidFill>
                  <a:schemeClr val="tx1"/>
                </a:solidFill>
              </a:rPr>
              <a:t>がんには、</a:t>
            </a:r>
            <a:r>
              <a:rPr lang="ja-JP" altLang="en-US" sz="2400" b="1" dirty="0" smtClean="0">
                <a:solidFill>
                  <a:schemeClr val="tx1"/>
                </a:solidFill>
              </a:rPr>
              <a:t>原因の分からないものもあります。</a:t>
            </a:r>
            <a:endParaRPr lang="en-US" altLang="ja-JP" sz="2400" b="1" dirty="0" smtClean="0">
              <a:solidFill>
                <a:schemeClr val="tx1"/>
              </a:solidFill>
            </a:endParaRPr>
          </a:p>
          <a:p>
            <a:pPr algn="ctr"/>
            <a:r>
              <a:rPr kumimoji="1" lang="ja-JP" altLang="en-US" sz="2400" b="1" dirty="0" smtClean="0">
                <a:solidFill>
                  <a:schemeClr val="tx1"/>
                </a:solidFill>
              </a:rPr>
              <a:t>がんになっても早い段階で見つける</a:t>
            </a:r>
            <a:r>
              <a:rPr lang="ja-JP" altLang="en-US" sz="2400" b="1" dirty="0" smtClean="0">
                <a:solidFill>
                  <a:schemeClr val="tx1"/>
                </a:solidFill>
              </a:rPr>
              <a:t>ために</a:t>
            </a:r>
            <a:endParaRPr lang="en-US" altLang="ja-JP" sz="2400" b="1" dirty="0" smtClean="0">
              <a:solidFill>
                <a:schemeClr val="tx1"/>
              </a:solidFill>
            </a:endParaRPr>
          </a:p>
          <a:p>
            <a:pPr algn="ctr"/>
            <a:r>
              <a:rPr lang="ja-JP" altLang="en-US" sz="2400" b="1" dirty="0" smtClean="0">
                <a:solidFill>
                  <a:schemeClr val="tx1"/>
                </a:solidFill>
              </a:rPr>
              <a:t>がん検診が大切</a:t>
            </a:r>
            <a:r>
              <a:rPr lang="ja-JP" altLang="en-US" sz="2400" b="1" dirty="0">
                <a:solidFill>
                  <a:schemeClr val="tx1"/>
                </a:solidFill>
              </a:rPr>
              <a:t>で</a:t>
            </a:r>
            <a:r>
              <a:rPr lang="ja-JP" altLang="en-US" sz="2400" b="1" dirty="0" smtClean="0">
                <a:solidFill>
                  <a:schemeClr val="tx1"/>
                </a:solidFill>
              </a:rPr>
              <a:t>す</a:t>
            </a:r>
            <a:r>
              <a:rPr kumimoji="1" lang="ja-JP" altLang="en-US" sz="2400" b="1" dirty="0" smtClean="0">
                <a:solidFill>
                  <a:schemeClr val="tx1"/>
                </a:solidFill>
              </a:rPr>
              <a:t>。</a:t>
            </a:r>
            <a:endParaRPr kumimoji="1" lang="en-US" altLang="ja-JP" sz="2400" b="1" dirty="0" smtClean="0">
              <a:solidFill>
                <a:schemeClr val="tx1"/>
              </a:solidFill>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28" y="4148843"/>
            <a:ext cx="2982858" cy="2420888"/>
          </a:xfrm>
          <a:prstGeom prst="rect">
            <a:avLst/>
          </a:prstGeom>
        </p:spPr>
      </p:pic>
    </p:spTree>
    <p:extLst>
      <p:ext uri="{BB962C8B-B14F-4D97-AF65-F5344CB8AC3E}">
        <p14:creationId xmlns:p14="http://schemas.microsoft.com/office/powerpoint/2010/main" val="650590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73487" y="193673"/>
            <a:ext cx="6912768"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もし、</a:t>
            </a:r>
            <a:r>
              <a:rPr lang="ja-JP" altLang="en-US" sz="6000" dirty="0" smtClean="0">
                <a:solidFill>
                  <a:srgbClr val="F4B6D2"/>
                </a:solidFill>
                <a:latin typeface="HGP創英角ﾎﾟｯﾌﾟ体" panose="040B0A00000000000000" pitchFamily="50" charset="-128"/>
                <a:ea typeface="HGP創英角ﾎﾟｯﾌﾟ体" panose="040B0A00000000000000" pitchFamily="50" charset="-128"/>
              </a:rPr>
              <a:t>がん</a:t>
            </a: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になったら・・</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8" name="Picture 7" descr="http://1.bp.blogspot.com/-uhPwF4hUgTs/VSufX-J4JHI/AAAAAAAAs6o/CRp8_RFSOiE/s800/nurse2_4_thin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783" y="2964560"/>
            <a:ext cx="1584176" cy="2192632"/>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135931" y="3212976"/>
            <a:ext cx="3131840" cy="1296144"/>
          </a:xfrm>
          <a:prstGeom prst="cloudCallout">
            <a:avLst>
              <a:gd name="adj1" fmla="val 67514"/>
              <a:gd name="adj2" fmla="val 368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どんな治療</a:t>
            </a:r>
            <a:endParaRPr kumimoji="1" lang="en-US" altLang="ja-JP" dirty="0" smtClean="0"/>
          </a:p>
          <a:p>
            <a:pPr algn="ctr"/>
            <a:r>
              <a:rPr kumimoji="1" lang="ja-JP" altLang="en-US" dirty="0" smtClean="0"/>
              <a:t>をするの？</a:t>
            </a:r>
            <a:endParaRPr kumimoji="1" lang="ja-JP" altLang="en-US" dirty="0"/>
          </a:p>
        </p:txBody>
      </p:sp>
      <p:sp>
        <p:nvSpPr>
          <p:cNvPr id="10" name="雲形吹き出し 9"/>
          <p:cNvSpPr/>
          <p:nvPr/>
        </p:nvSpPr>
        <p:spPr>
          <a:xfrm>
            <a:off x="5724128" y="1242268"/>
            <a:ext cx="3131840" cy="1296144"/>
          </a:xfrm>
          <a:prstGeom prst="cloudCallout">
            <a:avLst>
              <a:gd name="adj1" fmla="val -66119"/>
              <a:gd name="adj2" fmla="val 9709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治療費はいくらかかるのかしら？</a:t>
            </a:r>
            <a:endParaRPr kumimoji="1" lang="ja-JP" altLang="en-US" dirty="0"/>
          </a:p>
        </p:txBody>
      </p:sp>
      <p:sp>
        <p:nvSpPr>
          <p:cNvPr id="11" name="雲形吹き出し 10"/>
          <p:cNvSpPr/>
          <p:nvPr/>
        </p:nvSpPr>
        <p:spPr>
          <a:xfrm>
            <a:off x="6012160" y="2939678"/>
            <a:ext cx="3131840" cy="1296144"/>
          </a:xfrm>
          <a:prstGeom prst="cloudCallout">
            <a:avLst>
              <a:gd name="adj1" fmla="val -72904"/>
              <a:gd name="adj2" fmla="val 1929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仕事はつづけられるのかしら？</a:t>
            </a:r>
            <a:endParaRPr kumimoji="1" lang="ja-JP" altLang="en-US" dirty="0"/>
          </a:p>
        </p:txBody>
      </p:sp>
      <p:sp>
        <p:nvSpPr>
          <p:cNvPr id="12" name="雲形吹き出し 11"/>
          <p:cNvSpPr/>
          <p:nvPr/>
        </p:nvSpPr>
        <p:spPr>
          <a:xfrm>
            <a:off x="5983632" y="5157192"/>
            <a:ext cx="3131840" cy="1296144"/>
          </a:xfrm>
          <a:prstGeom prst="cloudCallout">
            <a:avLst>
              <a:gd name="adj1" fmla="val -73411"/>
              <a:gd name="adj2" fmla="val -10615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将来のことが</a:t>
            </a:r>
            <a:endParaRPr lang="en-US" altLang="ja-JP" dirty="0" smtClean="0"/>
          </a:p>
          <a:p>
            <a:pPr algn="ctr"/>
            <a:r>
              <a:rPr lang="ja-JP" altLang="en-US" dirty="0" smtClean="0"/>
              <a:t>不安・・・。</a:t>
            </a:r>
            <a:endParaRPr kumimoji="1" lang="ja-JP" altLang="en-US" dirty="0"/>
          </a:p>
        </p:txBody>
      </p:sp>
      <p:sp>
        <p:nvSpPr>
          <p:cNvPr id="13" name="雲形吹き出し 12"/>
          <p:cNvSpPr/>
          <p:nvPr/>
        </p:nvSpPr>
        <p:spPr>
          <a:xfrm>
            <a:off x="251174" y="5157192"/>
            <a:ext cx="3131840" cy="1296144"/>
          </a:xfrm>
          <a:prstGeom prst="cloudCallout">
            <a:avLst>
              <a:gd name="adj1" fmla="val 69138"/>
              <a:gd name="adj2" fmla="val -10951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治療は痛いの？</a:t>
            </a:r>
            <a:endParaRPr kumimoji="1" lang="ja-JP" altLang="en-US" dirty="0"/>
          </a:p>
        </p:txBody>
      </p:sp>
      <p:sp>
        <p:nvSpPr>
          <p:cNvPr id="14" name="雲形吹き出し 13"/>
          <p:cNvSpPr/>
          <p:nvPr/>
        </p:nvSpPr>
        <p:spPr>
          <a:xfrm>
            <a:off x="109073" y="1337355"/>
            <a:ext cx="3131840" cy="1296144"/>
          </a:xfrm>
          <a:prstGeom prst="cloudCallout">
            <a:avLst>
              <a:gd name="adj1" fmla="val 69974"/>
              <a:gd name="adj2" fmla="val 922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自分ががんになるなんて。</a:t>
            </a:r>
            <a:endParaRPr kumimoji="1" lang="ja-JP" altLang="en-US" dirty="0"/>
          </a:p>
        </p:txBody>
      </p:sp>
      <p:sp>
        <p:nvSpPr>
          <p:cNvPr id="17" name="ドーナツ 16"/>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雲 15"/>
          <p:cNvSpPr/>
          <p:nvPr/>
        </p:nvSpPr>
        <p:spPr>
          <a:xfrm>
            <a:off x="3383014" y="1735274"/>
            <a:ext cx="2232248" cy="1382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不安</a:t>
            </a:r>
            <a:endParaRPr kumimoji="1" lang="ja-JP" altLang="en-US" sz="4400" dirty="0"/>
          </a:p>
        </p:txBody>
      </p:sp>
    </p:spTree>
    <p:extLst>
      <p:ext uri="{BB962C8B-B14F-4D97-AF65-F5344CB8AC3E}">
        <p14:creationId xmlns:p14="http://schemas.microsoft.com/office/powerpoint/2010/main" val="36305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ドーナツ 2"/>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それぞれの分野の専門家が支えます！</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6146" name="Picture 2" descr="\\ss160005\share\がん・健康対策班共有\がん\がん担当ファイル\H30がん\がん教育\がん教育\教材\job_doctor_21630_mark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039888" cy="1557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s160005\share\がん・健康対策班共有\がん\がん担当ファイル\H30がん\がん教育\がん教育\教材\nurse1_4_laugh_23601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924944"/>
            <a:ext cx="1584000" cy="21923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s160005\share\がん・健康対策班共有\がん\がん担当ファイル\H30がん\がん教育\がん教育\教材\yakuzaishi_man_21476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556792"/>
            <a:ext cx="1152128" cy="1591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s160005\share\がん・健康対策班共有\がん\がん担当ファイル\H30がん\がん教育\がん教育\教材\nurse_shortcut_21997_mar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1526427"/>
            <a:ext cx="934416" cy="161454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s160005\share\がん・健康対策班共有\がん\がん担当ファイル\H30がん\がん教育\がん教育\教材\business_warmbiz_woman_21545_mark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3284984"/>
            <a:ext cx="1080120" cy="168783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3952992" y="2111092"/>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153" name="Picture 9" descr="\\ss160005\share\がん・健康対策班共有\がん\がん担当ファイル\H30がん\がん教育\がん教育\教材\job_eiyoushi_21755_mark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6917" y="5036650"/>
            <a:ext cx="1266971" cy="15264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s160005\share\がん・健康対策班共有\がん\がん担当ファイル\H30がん\がん教育\がん教育\教材\business_coolbiz_man_28490_mark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6189" y="3284984"/>
            <a:ext cx="1078763" cy="1518038"/>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s160005\share\がん・健康対策班共有\がん\がん担当ファイル\H30がん\がん教育\がん教育\教材\job_kaigoshi_man_28302_mark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7366" y="5036650"/>
            <a:ext cx="1008112" cy="1664848"/>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2302412"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角丸四角形 25"/>
          <p:cNvSpPr/>
          <p:nvPr/>
        </p:nvSpPr>
        <p:spPr>
          <a:xfrm>
            <a:off x="5667697"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角丸四角形 26"/>
          <p:cNvSpPr/>
          <p:nvPr/>
        </p:nvSpPr>
        <p:spPr>
          <a:xfrm>
            <a:off x="6036658" y="4256454"/>
            <a:ext cx="175120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角丸四角形 27"/>
          <p:cNvSpPr/>
          <p:nvPr/>
        </p:nvSpPr>
        <p:spPr>
          <a:xfrm>
            <a:off x="1511494" y="3941952"/>
            <a:ext cx="1368152"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a:t>
            </a:r>
            <a:endParaRPr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ワーカー</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角丸四角形 28"/>
          <p:cNvSpPr/>
          <p:nvPr/>
        </p:nvSpPr>
        <p:spPr>
          <a:xfrm>
            <a:off x="2531077" y="5898043"/>
            <a:ext cx="1342165"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管理栄養士</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1" name="角丸四角形 30"/>
          <p:cNvSpPr/>
          <p:nvPr/>
        </p:nvSpPr>
        <p:spPr>
          <a:xfrm>
            <a:off x="5292080" y="5877272"/>
            <a:ext cx="1187414"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a:t>
            </a:r>
            <a:endParaRPr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専門職</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角丸四角形 3"/>
          <p:cNvSpPr/>
          <p:nvPr/>
        </p:nvSpPr>
        <p:spPr>
          <a:xfrm>
            <a:off x="251520" y="1268760"/>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治療法の</a:t>
            </a:r>
            <a:b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選択を</a:t>
            </a: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33" name="角丸四角形 32"/>
          <p:cNvSpPr/>
          <p:nvPr/>
        </p:nvSpPr>
        <p:spPr>
          <a:xfrm>
            <a:off x="251520" y="50460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経済面の</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相談支援</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6779749" y="12486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痛みを</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取り除く</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6909327" y="5075557"/>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日常生活を</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取り戻す</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162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ドーナツ 2"/>
          <p:cNvSpPr/>
          <p:nvPr/>
        </p:nvSpPr>
        <p:spPr>
          <a:xfrm>
            <a:off x="2110443" y="1573150"/>
            <a:ext cx="4896544" cy="4669560"/>
          </a:xfrm>
          <a:prstGeom prst="donut">
            <a:avLst/>
          </a:prstGeom>
          <a:solidFill>
            <a:srgbClr val="FEF6F0">
              <a:alpha val="40000"/>
            </a:srgbClr>
          </a:solidFill>
          <a:ln w="0">
            <a:noFill/>
          </a:ln>
          <a:effectLst>
            <a:glow rad="228600">
              <a:schemeClr val="accent6">
                <a:satMod val="175000"/>
                <a:alpha val="27000"/>
              </a:schemeClr>
            </a:glow>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それぞれの分野の専門家が支えます！</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6146" name="Picture 2" descr="\\ss160005\share\がん・健康対策班共有\がん\がん担当ファイル\H30がん\がん教育\がん教育\教材\job_doctor_21630_mark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039888" cy="1557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s160005\share\がん・健康対策班共有\がん\がん担当ファイル\H30がん\がん教育\がん教育\教材\nurse1_4_laugh_23601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996952"/>
            <a:ext cx="1584000" cy="21923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s160005\share\がん・健康対策班共有\がん\がん担当ファイル\H30がん\がん教育\がん教育\教材\yakuzaishi_man_21476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556792"/>
            <a:ext cx="1152128" cy="1591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s160005\share\がん・健康対策班共有\がん\がん担当ファイル\H30がん\がん教育\がん教育\教材\nurse_shortcut_21997_mar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1526427"/>
            <a:ext cx="934416" cy="161454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s160005\share\がん・健康対策班共有\がん\がん担当ファイル\H30がん\がん教育\がん教育\教材\business_warmbiz_woman_21545_mark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3284984"/>
            <a:ext cx="1080120" cy="168783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3952992" y="2111092"/>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153" name="Picture 9" descr="\\ss160005\share\がん・健康対策班共有\がん\がん担当ファイル\H30がん\がん教育\がん教育\教材\job_eiyoushi_21755_mark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6917" y="5036650"/>
            <a:ext cx="1266971" cy="15264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s160005\share\がん・健康対策班共有\がん\がん担当ファイル\H30がん\がん教育\がん教育\教材\business_coolbiz_man_28490_mark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6189" y="3284984"/>
            <a:ext cx="1078763" cy="1518038"/>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s160005\share\がん・健康対策班共有\がん\がん担当ファイル\H30がん\がん教育\がん教育\教材\job_kaigoshi_man_28302_mark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7366" y="5036650"/>
            <a:ext cx="1008112" cy="1664848"/>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2302412"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角丸四角形 25"/>
          <p:cNvSpPr/>
          <p:nvPr/>
        </p:nvSpPr>
        <p:spPr>
          <a:xfrm>
            <a:off x="5667697" y="2420888"/>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角丸四角形 26"/>
          <p:cNvSpPr/>
          <p:nvPr/>
        </p:nvSpPr>
        <p:spPr>
          <a:xfrm>
            <a:off x="6036658" y="4256454"/>
            <a:ext cx="175120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角丸四角形 27"/>
          <p:cNvSpPr/>
          <p:nvPr/>
        </p:nvSpPr>
        <p:spPr>
          <a:xfrm>
            <a:off x="1511494" y="3941952"/>
            <a:ext cx="1368152"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a:t>
            </a:r>
            <a:endParaRPr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ワーカー</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角丸四角形 28"/>
          <p:cNvSpPr/>
          <p:nvPr/>
        </p:nvSpPr>
        <p:spPr>
          <a:xfrm>
            <a:off x="2531077" y="5898043"/>
            <a:ext cx="1342165"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管理栄養士</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1" name="角丸四角形 30"/>
          <p:cNvSpPr/>
          <p:nvPr/>
        </p:nvSpPr>
        <p:spPr>
          <a:xfrm>
            <a:off x="5292080" y="5877272"/>
            <a:ext cx="1187414" cy="629003"/>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a:t>
            </a:r>
            <a:endParaRPr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専門職</a:t>
            </a:r>
            <a:endPar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角丸四角形 3"/>
          <p:cNvSpPr/>
          <p:nvPr/>
        </p:nvSpPr>
        <p:spPr>
          <a:xfrm>
            <a:off x="251520" y="1268760"/>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治療法の</a:t>
            </a:r>
            <a:b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選択を</a:t>
            </a: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33" name="角丸四角形 32"/>
          <p:cNvSpPr/>
          <p:nvPr/>
        </p:nvSpPr>
        <p:spPr>
          <a:xfrm>
            <a:off x="251520" y="50460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経済面の</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相談支援</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6779749" y="1248661"/>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痛みを</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取り除く</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6909327" y="5075557"/>
            <a:ext cx="2016224" cy="141386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日常生活を</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取り戻す</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777792" y="4814092"/>
            <a:ext cx="7609678" cy="10081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smtClean="0"/>
              <a:t>緩和ケア</a:t>
            </a:r>
            <a:endParaRPr lang="en-US" altLang="ja-JP" sz="4400" dirty="0"/>
          </a:p>
        </p:txBody>
      </p:sp>
    </p:spTree>
    <p:extLst>
      <p:ext uri="{BB962C8B-B14F-4D97-AF65-F5344CB8AC3E}">
        <p14:creationId xmlns:p14="http://schemas.microsoft.com/office/powerpoint/2010/main" val="22412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9" y="620688"/>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円弧 45"/>
          <p:cNvSpPr/>
          <p:nvPr/>
        </p:nvSpPr>
        <p:spPr>
          <a:xfrm>
            <a:off x="1596663" y="4940216"/>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rot="21031234">
            <a:off x="1633775" y="4762462"/>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07" name="グループ化 4106"/>
          <p:cNvGrpSpPr/>
          <p:nvPr/>
        </p:nvGrpSpPr>
        <p:grpSpPr>
          <a:xfrm>
            <a:off x="-2856" y="2183157"/>
            <a:ext cx="9146856" cy="4126693"/>
            <a:chOff x="-2856" y="2183157"/>
            <a:chExt cx="9146856" cy="4126693"/>
          </a:xfrm>
        </p:grpSpPr>
        <p:pic>
          <p:nvPicPr>
            <p:cNvPr id="4104" name="Picture 8" descr="http://3.bp.blogspot.com/-JHwzh_ssIiw/UgsroW2XWeI/AAAAAAAAXG8/qGwN8IK2ahk/s800/koujou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584" y="2183157"/>
              <a:ext cx="1728192" cy="268271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907704" y="5404171"/>
              <a:ext cx="7236296" cy="584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04848" y="5957236"/>
              <a:ext cx="7236296" cy="1890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http://2.bp.blogspot.com/-756zNBRyNL8/VCkbkKOTRoI/AAAAAAAAnJA/zIJDGZopfCM/s800/koujou_kikai_sou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 y="4016450"/>
              <a:ext cx="2108726" cy="2293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6961953" y="5311823"/>
              <a:ext cx="504056" cy="562527"/>
              <a:chOff x="5940152" y="5301208"/>
              <a:chExt cx="504056" cy="562527"/>
            </a:xfrm>
          </p:grpSpPr>
          <p:sp>
            <p:nvSpPr>
              <p:cNvPr id="15" name="角丸四角形 1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7737942" y="5311824"/>
              <a:ext cx="504056" cy="562527"/>
              <a:chOff x="5940152" y="5301208"/>
              <a:chExt cx="504056" cy="562527"/>
            </a:xfrm>
          </p:grpSpPr>
          <p:sp>
            <p:nvSpPr>
              <p:cNvPr id="18" name="角丸四角形 17"/>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正方形/長方形 8"/>
            <p:cNvSpPr/>
            <p:nvPr/>
          </p:nvSpPr>
          <p:spPr>
            <a:xfrm>
              <a:off x="3849064" y="3965406"/>
              <a:ext cx="2736304" cy="565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849064" y="4530614"/>
              <a:ext cx="576064" cy="900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27783" y="4530614"/>
              <a:ext cx="557585" cy="9128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6054547" y="4603918"/>
              <a:ext cx="504056" cy="562527"/>
              <a:chOff x="5940152" y="5301208"/>
              <a:chExt cx="504056" cy="562527"/>
            </a:xfrm>
          </p:grpSpPr>
          <p:sp>
            <p:nvSpPr>
              <p:cNvPr id="7" name="角丸四角形 6"/>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グループ化 27"/>
            <p:cNvGrpSpPr/>
            <p:nvPr/>
          </p:nvGrpSpPr>
          <p:grpSpPr>
            <a:xfrm>
              <a:off x="5435365" y="5328578"/>
              <a:ext cx="504056" cy="562527"/>
              <a:chOff x="5940152" y="5301208"/>
              <a:chExt cx="504056" cy="562527"/>
            </a:xfrm>
          </p:grpSpPr>
          <p:sp>
            <p:nvSpPr>
              <p:cNvPr id="29" name="角丸四角形 28"/>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グループ化 30"/>
            <p:cNvGrpSpPr/>
            <p:nvPr/>
          </p:nvGrpSpPr>
          <p:grpSpPr>
            <a:xfrm>
              <a:off x="4713160" y="5328578"/>
              <a:ext cx="504056" cy="562527"/>
              <a:chOff x="5940152" y="5301208"/>
              <a:chExt cx="504056" cy="562527"/>
            </a:xfrm>
          </p:grpSpPr>
          <p:sp>
            <p:nvSpPr>
              <p:cNvPr id="32" name="角丸四角形 31"/>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rot="1524634">
              <a:off x="2338188" y="5101509"/>
              <a:ext cx="504056" cy="562527"/>
              <a:chOff x="5940152" y="5301208"/>
              <a:chExt cx="504056" cy="562527"/>
            </a:xfrm>
          </p:grpSpPr>
          <p:sp>
            <p:nvSpPr>
              <p:cNvPr id="35" name="角丸四角形 3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線矢印コネクタ 24"/>
            <p:cNvCxnSpPr/>
            <p:nvPr/>
          </p:nvCxnSpPr>
          <p:spPr>
            <a:xfrm>
              <a:off x="6145034" y="5763660"/>
              <a:ext cx="5843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306575" y="5443438"/>
              <a:ext cx="252028" cy="3202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3173757" y="5221386"/>
              <a:ext cx="504056" cy="562527"/>
              <a:chOff x="3113360" y="5083586"/>
              <a:chExt cx="504056" cy="562527"/>
            </a:xfrm>
          </p:grpSpPr>
          <p:sp>
            <p:nvSpPr>
              <p:cNvPr id="55" name="角丸四角形 54"/>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6"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グループ化 58"/>
            <p:cNvGrpSpPr/>
            <p:nvPr/>
          </p:nvGrpSpPr>
          <p:grpSpPr>
            <a:xfrm>
              <a:off x="3881075" y="4291224"/>
              <a:ext cx="504056" cy="562527"/>
              <a:chOff x="3113360" y="5083586"/>
              <a:chExt cx="504056" cy="562527"/>
            </a:xfrm>
          </p:grpSpPr>
          <p:sp>
            <p:nvSpPr>
              <p:cNvPr id="60" name="角丸四角形 59"/>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直線矢印コネクタ 49"/>
            <p:cNvCxnSpPr/>
            <p:nvPr/>
          </p:nvCxnSpPr>
          <p:spPr>
            <a:xfrm>
              <a:off x="3705048" y="5776244"/>
              <a:ext cx="7200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849064" y="5286096"/>
              <a:ext cx="288032" cy="490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3" name="グループ化 72"/>
            <p:cNvGrpSpPr/>
            <p:nvPr/>
          </p:nvGrpSpPr>
          <p:grpSpPr>
            <a:xfrm>
              <a:off x="5640978" y="3738352"/>
              <a:ext cx="504056" cy="562527"/>
              <a:chOff x="5940152" y="5301208"/>
              <a:chExt cx="504056" cy="562527"/>
            </a:xfrm>
          </p:grpSpPr>
          <p:sp>
            <p:nvSpPr>
              <p:cNvPr id="74" name="角丸四角形 73"/>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97" name="グループ化 4096"/>
            <p:cNvGrpSpPr/>
            <p:nvPr/>
          </p:nvGrpSpPr>
          <p:grpSpPr>
            <a:xfrm>
              <a:off x="4529028" y="3738352"/>
              <a:ext cx="504056" cy="562527"/>
              <a:chOff x="4825651" y="3685618"/>
              <a:chExt cx="504056" cy="562527"/>
            </a:xfrm>
          </p:grpSpPr>
          <p:sp>
            <p:nvSpPr>
              <p:cNvPr id="71" name="角丸四角形 70"/>
              <p:cNvSpPr/>
              <p:nvPr/>
            </p:nvSpPr>
            <p:spPr>
              <a:xfrm>
                <a:off x="4825651" y="368561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8" name="Picture 12" descr="http://sbill-solution.jp/blog/up-images/virus_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2123" y="3800477"/>
                <a:ext cx="331111" cy="3311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グループ化 19"/>
            <p:cNvGrpSpPr/>
            <p:nvPr/>
          </p:nvGrpSpPr>
          <p:grpSpPr>
            <a:xfrm>
              <a:off x="8455571" y="5311822"/>
              <a:ext cx="504056" cy="562527"/>
              <a:chOff x="5940152" y="5301208"/>
              <a:chExt cx="504056" cy="562527"/>
            </a:xfrm>
          </p:grpSpPr>
          <p:sp>
            <p:nvSpPr>
              <p:cNvPr id="21" name="角丸四角形 20"/>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正方形/長方形 22"/>
            <p:cNvSpPr/>
            <p:nvPr/>
          </p:nvSpPr>
          <p:spPr>
            <a:xfrm>
              <a:off x="4425128" y="4530614"/>
              <a:ext cx="1602655" cy="4480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1216542" y="1445875"/>
            <a:ext cx="6934968" cy="830997"/>
          </a:xfrm>
          <a:prstGeom prst="rect">
            <a:avLst/>
          </a:prstGeom>
          <a:noFill/>
        </p:spPr>
        <p:txBody>
          <a:bodyPr wrap="square" rtlCol="0">
            <a:spAutoFit/>
          </a:bodyPr>
          <a:lstStyle/>
          <a:p>
            <a:r>
              <a:rPr kumimoji="1" lang="ja-JP" altLang="en-US" sz="2400" b="1" dirty="0" smtClean="0">
                <a:solidFill>
                  <a:schemeClr val="accent6">
                    <a:lumMod val="75000"/>
                  </a:schemeClr>
                </a:solidFill>
              </a:rPr>
              <a:t>からだのなかでは、間違った情報を持つ細胞が</a:t>
            </a:r>
            <a:endParaRPr kumimoji="1" lang="en-US" altLang="ja-JP" sz="2400" b="1" dirty="0" smtClean="0">
              <a:solidFill>
                <a:schemeClr val="accent6">
                  <a:lumMod val="75000"/>
                </a:schemeClr>
              </a:solidFill>
            </a:endParaRPr>
          </a:p>
          <a:p>
            <a:r>
              <a:rPr kumimoji="1" lang="ja-JP" altLang="en-US" sz="2400" b="1" dirty="0" smtClean="0">
                <a:solidFill>
                  <a:schemeClr val="accent6">
                    <a:lumMod val="75000"/>
                  </a:schemeClr>
                </a:solidFill>
              </a:rPr>
              <a:t>増えないように排除されている</a:t>
            </a:r>
            <a:endParaRPr kumimoji="1" lang="ja-JP" altLang="en-US" sz="2400" b="1" dirty="0">
              <a:solidFill>
                <a:schemeClr val="accent6">
                  <a:lumMod val="75000"/>
                </a:schemeClr>
              </a:solidFill>
            </a:endParaRPr>
          </a:p>
        </p:txBody>
      </p:sp>
    </p:spTree>
    <p:extLst>
      <p:ext uri="{BB962C8B-B14F-4D97-AF65-F5344CB8AC3E}">
        <p14:creationId xmlns:p14="http://schemas.microsoft.com/office/powerpoint/2010/main" val="2155182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95536" y="1916832"/>
            <a:ext cx="8496944" cy="3139321"/>
          </a:xfrm>
          <a:prstGeom prst="rect">
            <a:avLst/>
          </a:prstGeom>
          <a:noFill/>
          <a:effectLst>
            <a:outerShdw blurRad="50800" dist="38100" dir="5400000" algn="t" rotWithShape="0">
              <a:schemeClr val="tx1">
                <a:alpha val="40000"/>
              </a:scheme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もし、あなたやまわりのひと</a:t>
            </a:r>
            <a:r>
              <a:rPr kumimoji="1" lang="ja-JP" altLang="en-US"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が</a:t>
            </a:r>
            <a:endParaRPr kumimoji="1" lang="en-US" altLang="ja-JP"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がん</a:t>
            </a: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に</a:t>
            </a:r>
            <a:r>
              <a:rPr kumimoji="1" lang="ja-JP" altLang="en-US"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なったら</a:t>
            </a: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あな</a:t>
            </a:r>
            <a:r>
              <a:rPr kumimoji="1" lang="ja-JP" altLang="en-US" sz="4400" b="0"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た</a:t>
            </a:r>
            <a:r>
              <a:rPr kumimoji="1" lang="ja-JP" altLang="en-US"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rPr>
              <a:t>にできることはなんだろう？</a:t>
            </a:r>
            <a:endParaRPr kumimoji="1" lang="en-US" altLang="ja-JP" sz="4400" b="0" i="0" u="none" strike="noStrike" kern="120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422289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3.bp.blogspot.com/-y6Z6_xWl8YU/WerKroxj6xI/AAAAAAABHqA/Nk47vlEzcCgH0bW_yiYdO0D1to3YsiNKgCLcBGAs/s800/family_kaji_tetsud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66" y="3178950"/>
            <a:ext cx="173030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LWmJWVrr0Gg/VufYWaP0IZI/AAAAAAAA43Y/X3-TWbt_Fyo6nANg2L67SB2O-1m6FQOcA/s800/job_roudousya_yo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79" y="3178950"/>
            <a:ext cx="242243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JcK_3ipNNew/VCN2jcWBqAI/AAAAAAAAmrw/sHlrmt1_nXs/s800/jyugyou_f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316" y="3358951"/>
            <a:ext cx="2024098" cy="126000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252000" y="3143524"/>
            <a:ext cx="8640000" cy="1656000"/>
          </a:xfrm>
          <a:prstGeom prst="round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26" name="Picture 2" descr="https://4.bp.blogspot.com/-wkHQQmrlPhM/WIHlkmuAS6I/AAAAAAABBQE/PT4_mEejEPYLt47yh-ejR1e2DX83u0WvgCLcB/s800/medical_chi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000" y="1523660"/>
            <a:ext cx="1620000" cy="15410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2.bp.blogspot.com/-iGsOQ_aPIqE/VY4WrSVHGLI/AAAAAAAAuss/Ly29aY89BiU/s800/medical_kagaku_ryouho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8704" y="1510299"/>
            <a:ext cx="1462050" cy="1620000"/>
          </a:xfrm>
          <a:prstGeom prst="rect">
            <a:avLst/>
          </a:prstGeom>
          <a:noFill/>
          <a:extLst>
            <a:ext uri="{909E8E84-426E-40DD-AFC4-6F175D3DCCD1}">
              <a14:hiddenFill xmlns:a14="http://schemas.microsoft.com/office/drawing/2010/main">
                <a:solidFill>
                  <a:srgbClr val="FFFFFF"/>
                </a:solidFill>
              </a14:hiddenFill>
            </a:ext>
          </a:extLst>
        </p:spPr>
      </p:pic>
      <p:sp>
        <p:nvSpPr>
          <p:cNvPr id="13" name="楕円 12"/>
          <p:cNvSpPr/>
          <p:nvPr/>
        </p:nvSpPr>
        <p:spPr>
          <a:xfrm>
            <a:off x="487723" y="5329650"/>
            <a:ext cx="2160000"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医学・医療</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の進歩</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楕円 13"/>
          <p:cNvSpPr/>
          <p:nvPr/>
        </p:nvSpPr>
        <p:spPr>
          <a:xfrm>
            <a:off x="3456000" y="5329650"/>
            <a:ext cx="2232000"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みんなが</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がんについて正しく知る</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p:cNvSpPr/>
          <p:nvPr/>
        </p:nvSpPr>
        <p:spPr>
          <a:xfrm>
            <a:off x="6168452" y="5329650"/>
            <a:ext cx="2571355" cy="14400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患者さんが</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必要としているお手伝い</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右矢印 16"/>
          <p:cNvSpPr/>
          <p:nvPr/>
        </p:nvSpPr>
        <p:spPr>
          <a:xfrm rot="16200000">
            <a:off x="1387723" y="47013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18" name="右矢印 17"/>
          <p:cNvSpPr/>
          <p:nvPr/>
        </p:nvSpPr>
        <p:spPr>
          <a:xfrm rot="16200000">
            <a:off x="4392000" y="47161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19" name="右矢印 18"/>
          <p:cNvSpPr/>
          <p:nvPr/>
        </p:nvSpPr>
        <p:spPr>
          <a:xfrm rot="16200000">
            <a:off x="7247006" y="4716198"/>
            <a:ext cx="360000" cy="720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6699"/>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a:xfrm>
            <a:off x="194054" y="316910"/>
            <a:ext cx="864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治療しながら、がんになる前と</a:t>
            </a: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同</a:t>
            </a: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じように</a:t>
            </a:r>
            <a:endParaRPr kumimoji="1" lang="en-US" altLang="ja-JP"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生活したり働いたりしている人はたくさんいます</a:t>
            </a:r>
            <a:endPar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298012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åãåãæ¹ã®å¤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456" y="256050"/>
            <a:ext cx="5537506" cy="558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46481" y="6075488"/>
            <a:ext cx="6319359" cy="646331"/>
          </a:xfrm>
          <a:prstGeom prst="rect">
            <a:avLst/>
          </a:prstGeom>
          <a:noFill/>
        </p:spPr>
        <p:txBody>
          <a:bodyPr wrap="none" rtlCol="0">
            <a:spAutoFit/>
          </a:bodyPr>
          <a:lstStyle/>
          <a:p>
            <a:pPr algn="r"/>
            <a:r>
              <a:rPr lang="ja-JP" altLang="en-US" dirty="0" smtClean="0">
                <a:latin typeface="ＭＳ Ｐゴシック" panose="020B0600070205080204" pitchFamily="50" charset="-128"/>
                <a:ea typeface="ＭＳ Ｐゴシック" panose="020B0600070205080204" pitchFamily="50" charset="-128"/>
              </a:rPr>
              <a:t>出典：</a:t>
            </a:r>
            <a:r>
              <a:rPr kumimoji="1" lang="ja-JP" altLang="en-US" dirty="0" smtClean="0">
                <a:latin typeface="ＭＳ Ｐゴシック" panose="020B0600070205080204" pitchFamily="50" charset="-128"/>
                <a:ea typeface="ＭＳ Ｐゴシック" panose="020B0600070205080204" pitchFamily="50" charset="-128"/>
              </a:rPr>
              <a:t>がん情報サービス「がんと共に働く。まず一歩前へ！」より</a:t>
            </a:r>
            <a:endParaRPr kumimoji="1" lang="en-US" altLang="ja-JP" dirty="0" smtClean="0">
              <a:latin typeface="ＭＳ Ｐゴシック" panose="020B0600070205080204" pitchFamily="50" charset="-128"/>
              <a:ea typeface="ＭＳ Ｐゴシック" panose="020B0600070205080204" pitchFamily="50" charset="-128"/>
            </a:endParaRPr>
          </a:p>
          <a:p>
            <a:pPr algn="r"/>
            <a:r>
              <a:rPr lang="en-US" altLang="ja-JP" dirty="0">
                <a:latin typeface="ＭＳ Ｐゴシック" panose="020B0600070205080204" pitchFamily="50" charset="-128"/>
                <a:ea typeface="ＭＳ Ｐゴシック" panose="020B0600070205080204" pitchFamily="50" charset="-128"/>
              </a:rPr>
              <a:t>https://ganjoho.jp/pub/support/work/vol1</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41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s160005\share\がん・健康対策班共有\がん\がん担当ファイル\H30がん\がん教育\がん教育\教材\nurse1_1_smile_12796_marked - コピ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731" y="3529424"/>
            <a:ext cx="1613357" cy="223302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539552" y="193673"/>
            <a:ext cx="7776864" cy="8590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がん患者とともに生きる社会</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6" name="角丸四角形 35"/>
          <p:cNvSpPr/>
          <p:nvPr/>
        </p:nvSpPr>
        <p:spPr>
          <a:xfrm>
            <a:off x="323528" y="5467022"/>
            <a:ext cx="8640960" cy="1080120"/>
          </a:xfrm>
          <a:prstGeom prst="roundRect">
            <a:avLst/>
          </a:prstGeom>
          <a:solidFill>
            <a:srgbClr val="EC8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rgbClr val="FF0000"/>
                </a:solidFill>
                <a:latin typeface="HGP創英角ﾎﾟｯﾌﾟ体" panose="040B0A00000000000000" pitchFamily="50" charset="-128"/>
                <a:ea typeface="HGP創英角ﾎﾟｯﾌﾟ体" panose="040B0A00000000000000" pitchFamily="50" charset="-128"/>
              </a:rPr>
              <a:t>がん</a:t>
            </a:r>
            <a:r>
              <a:rPr kumimoji="1" lang="ja-JP" altLang="en-US" sz="4000" dirty="0" smtClean="0">
                <a:solidFill>
                  <a:schemeClr val="tx1"/>
                </a:solidFill>
                <a:latin typeface="HGP創英角ﾎﾟｯﾌﾟ体" panose="040B0A00000000000000" pitchFamily="50" charset="-128"/>
                <a:ea typeface="HGP創英角ﾎﾟｯﾌﾟ体" panose="040B0A00000000000000" pitchFamily="50" charset="-128"/>
              </a:rPr>
              <a:t>になった人の話を聞いてみ</a:t>
            </a:r>
            <a:r>
              <a:rPr lang="ja-JP" altLang="en-US" sz="4000" dirty="0">
                <a:solidFill>
                  <a:schemeClr val="tx1"/>
                </a:solidFill>
                <a:latin typeface="HGP創英角ﾎﾟｯﾌﾟ体" panose="040B0A00000000000000" pitchFamily="50" charset="-128"/>
                <a:ea typeface="HGP創英角ﾎﾟｯﾌﾟ体" panose="040B0A00000000000000" pitchFamily="50" charset="-128"/>
              </a:rPr>
              <a:t>よう</a:t>
            </a:r>
            <a:r>
              <a:rPr kumimoji="1" lang="ja-JP" altLang="en-US" sz="4000" dirty="0" smtClean="0">
                <a:solidFill>
                  <a:schemeClr val="tx1"/>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7" name="角丸四角形 36"/>
          <p:cNvSpPr/>
          <p:nvPr/>
        </p:nvSpPr>
        <p:spPr>
          <a:xfrm>
            <a:off x="395536" y="1916832"/>
            <a:ext cx="2160240" cy="115003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がんを正しく</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理解してほしい</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3333274" y="1917749"/>
            <a:ext cx="2246838" cy="1223219"/>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家族や友人に</a:t>
            </a:r>
            <a: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これまで通り</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接して</a:t>
            </a: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ほしい</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6084168" y="1915315"/>
            <a:ext cx="2376264" cy="1225653"/>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がんの治療に</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協力してほしい。</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1655675" y="1127047"/>
            <a:ext cx="5976664" cy="647858"/>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がん患者にはさまざまな願いがあります。</a:t>
            </a:r>
            <a:endPar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吹き出し 40"/>
          <p:cNvSpPr/>
          <p:nvPr/>
        </p:nvSpPr>
        <p:spPr>
          <a:xfrm>
            <a:off x="323528" y="3331038"/>
            <a:ext cx="3427203" cy="1600693"/>
          </a:xfrm>
          <a:prstGeom prst="wedgeRoundRectCallout">
            <a:avLst>
              <a:gd name="adj1" fmla="val 58398"/>
              <a:gd name="adj2" fmla="val 39106"/>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がんを正しく理解することが誰</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もが</a:t>
            </a: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暮らしやすい社会づくりにつながります。</a:t>
            </a:r>
            <a:endPar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吹き出し 41"/>
          <p:cNvSpPr/>
          <p:nvPr/>
        </p:nvSpPr>
        <p:spPr>
          <a:xfrm>
            <a:off x="5364088" y="3331038"/>
            <a:ext cx="3437871" cy="1600693"/>
          </a:xfrm>
          <a:prstGeom prst="wedgeRoundRectCallout">
            <a:avLst>
              <a:gd name="adj1" fmla="val -58561"/>
              <a:gd name="adj2" fmla="val 43788"/>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がんに関する不安や悩みは、「がん相談支援センター」で相談しましょう。</a:t>
            </a:r>
            <a:endPar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54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4" fill="hold" grpId="0" nodeType="afterEffect">
                                  <p:stCondLst>
                                    <p:cond delay="50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par>
                          <p:cTn id="14" fill="hold">
                            <p:stCondLst>
                              <p:cond delay="1500"/>
                            </p:stCondLst>
                            <p:childTnLst>
                              <p:par>
                                <p:cTn id="15" presetID="22" presetClass="entr" presetSubtype="4" fill="hold" grpId="0" nodeType="after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98" y="188640"/>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3.bp.blogspot.com/-J1i8ui6y41E/Uf8zf-O938I/AAAAAAAAWq4/8JIbrcsg0DY/s800/body_naizou_b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462" y="1788751"/>
            <a:ext cx="3528392" cy="44187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057550" y="1296009"/>
            <a:ext cx="3535887" cy="5557808"/>
            <a:chOff x="137172" y="152636"/>
            <a:chExt cx="4147225" cy="6831608"/>
          </a:xfrm>
        </p:grpSpPr>
        <p:grpSp>
          <p:nvGrpSpPr>
            <p:cNvPr id="6" name="グループ化 5"/>
            <p:cNvGrpSpPr/>
            <p:nvPr/>
          </p:nvGrpSpPr>
          <p:grpSpPr>
            <a:xfrm>
              <a:off x="158444" y="1144141"/>
              <a:ext cx="4083733" cy="536956"/>
              <a:chOff x="128687" y="1603491"/>
              <a:chExt cx="4083733" cy="536956"/>
            </a:xfrm>
          </p:grpSpPr>
          <p:grpSp>
            <p:nvGrpSpPr>
              <p:cNvPr id="90" name="グループ化 89"/>
              <p:cNvGrpSpPr/>
              <p:nvPr/>
            </p:nvGrpSpPr>
            <p:grpSpPr>
              <a:xfrm>
                <a:off x="724223" y="1624769"/>
                <a:ext cx="504056" cy="504056"/>
                <a:chOff x="683568" y="548680"/>
                <a:chExt cx="504056" cy="504056"/>
              </a:xfrm>
            </p:grpSpPr>
            <p:sp>
              <p:nvSpPr>
                <p:cNvPr id="109" name="角丸四角形 10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ローチャート : 結合子 10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1926551" y="1636391"/>
                <a:ext cx="504056" cy="504056"/>
                <a:chOff x="1899417" y="1611326"/>
                <a:chExt cx="504056" cy="504056"/>
              </a:xfrm>
            </p:grpSpPr>
            <p:sp>
              <p:nvSpPr>
                <p:cNvPr id="107" name="角丸四角形 106"/>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 結合子 107"/>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a:off x="1320668" y="1628643"/>
                <a:ext cx="504056" cy="504056"/>
                <a:chOff x="683568" y="548680"/>
                <a:chExt cx="504056" cy="504056"/>
              </a:xfrm>
            </p:grpSpPr>
            <p:sp>
              <p:nvSpPr>
                <p:cNvPr id="105" name="角丸四角形 10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 結合子 10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グループ化 92"/>
              <p:cNvGrpSpPr/>
              <p:nvPr/>
            </p:nvGrpSpPr>
            <p:grpSpPr>
              <a:xfrm>
                <a:off x="2513130" y="1621253"/>
                <a:ext cx="504056" cy="504056"/>
                <a:chOff x="683568" y="548680"/>
                <a:chExt cx="504056" cy="504056"/>
              </a:xfrm>
            </p:grpSpPr>
            <p:sp>
              <p:nvSpPr>
                <p:cNvPr id="103" name="角丸四角形 102"/>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ローチャート : 結合子 103"/>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93"/>
              <p:cNvGrpSpPr/>
              <p:nvPr/>
            </p:nvGrpSpPr>
            <p:grpSpPr>
              <a:xfrm>
                <a:off x="3098191" y="1617379"/>
                <a:ext cx="504056" cy="504056"/>
                <a:chOff x="683568" y="548680"/>
                <a:chExt cx="504056" cy="504056"/>
              </a:xfrm>
            </p:grpSpPr>
            <p:sp>
              <p:nvSpPr>
                <p:cNvPr id="101" name="角丸四角形 100"/>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ローチャート : 結合子 101"/>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3708364" y="1603491"/>
                <a:ext cx="504056" cy="504056"/>
                <a:chOff x="683568" y="548680"/>
                <a:chExt cx="504056" cy="504056"/>
              </a:xfrm>
            </p:grpSpPr>
            <p:sp>
              <p:nvSpPr>
                <p:cNvPr id="99" name="角丸四角形 9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a:off x="128687" y="1632517"/>
                <a:ext cx="504056" cy="504056"/>
                <a:chOff x="683568" y="548680"/>
                <a:chExt cx="504056" cy="504056"/>
              </a:xfrm>
            </p:grpSpPr>
            <p:sp>
              <p:nvSpPr>
                <p:cNvPr id="97" name="角丸四角形 9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ローチャート : 結合子 9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 name="グループ化 6"/>
            <p:cNvGrpSpPr/>
            <p:nvPr/>
          </p:nvGrpSpPr>
          <p:grpSpPr>
            <a:xfrm>
              <a:off x="137172" y="152636"/>
              <a:ext cx="4083273" cy="511804"/>
              <a:chOff x="128687" y="548680"/>
              <a:chExt cx="4083273" cy="511804"/>
            </a:xfrm>
          </p:grpSpPr>
          <p:grpSp>
            <p:nvGrpSpPr>
              <p:cNvPr id="69" name="グループ化 68"/>
              <p:cNvGrpSpPr/>
              <p:nvPr/>
            </p:nvGrpSpPr>
            <p:grpSpPr>
              <a:xfrm>
                <a:off x="1320668" y="552554"/>
                <a:ext cx="504056" cy="504056"/>
                <a:chOff x="683568" y="548680"/>
                <a:chExt cx="504056" cy="504056"/>
              </a:xfrm>
            </p:grpSpPr>
            <p:sp>
              <p:nvSpPr>
                <p:cNvPr id="88" name="角丸四角形 8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ローチャート : 結合子 8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a:off x="1917415" y="548680"/>
                <a:ext cx="504056" cy="504056"/>
                <a:chOff x="683568" y="548680"/>
                <a:chExt cx="504056" cy="504056"/>
              </a:xfrm>
            </p:grpSpPr>
            <p:sp>
              <p:nvSpPr>
                <p:cNvPr id="86" name="角丸四角形 8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ローチャート : 結合子 8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a:off x="2483768" y="548680"/>
                <a:ext cx="504056" cy="504056"/>
                <a:chOff x="683568" y="548680"/>
                <a:chExt cx="504056" cy="504056"/>
              </a:xfrm>
            </p:grpSpPr>
            <p:sp>
              <p:nvSpPr>
                <p:cNvPr id="84" name="角丸四角形 83"/>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 結合子 84"/>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3098191" y="548680"/>
                <a:ext cx="504056" cy="504056"/>
                <a:chOff x="683568" y="548680"/>
                <a:chExt cx="504056" cy="504056"/>
              </a:xfrm>
            </p:grpSpPr>
            <p:sp>
              <p:nvSpPr>
                <p:cNvPr id="82" name="角丸四角形 81"/>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ローチャート : 結合子 82"/>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3707904" y="556428"/>
                <a:ext cx="504056" cy="504056"/>
                <a:chOff x="683568" y="548680"/>
                <a:chExt cx="504056" cy="504056"/>
              </a:xfrm>
            </p:grpSpPr>
            <p:sp>
              <p:nvSpPr>
                <p:cNvPr id="80" name="角丸四角形 79"/>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 結合子 80"/>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128687" y="556428"/>
                <a:ext cx="504056" cy="504056"/>
                <a:chOff x="683568" y="548680"/>
                <a:chExt cx="504056" cy="504056"/>
              </a:xfrm>
            </p:grpSpPr>
            <p:sp>
              <p:nvSpPr>
                <p:cNvPr id="78" name="角丸四角形 7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ローチャート : 結合子 7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683568" y="548680"/>
                <a:ext cx="504056" cy="504056"/>
                <a:chOff x="683568" y="548680"/>
                <a:chExt cx="504056" cy="504056"/>
              </a:xfrm>
            </p:grpSpPr>
            <p:sp>
              <p:nvSpPr>
                <p:cNvPr id="76" name="角丸四角形 7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ローチャート : 結合子 7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 name="グループ化 7"/>
            <p:cNvGrpSpPr/>
            <p:nvPr/>
          </p:nvGrpSpPr>
          <p:grpSpPr>
            <a:xfrm>
              <a:off x="158445" y="2256668"/>
              <a:ext cx="4083732" cy="567121"/>
              <a:chOff x="128687" y="2671934"/>
              <a:chExt cx="4083732" cy="567121"/>
            </a:xfrm>
          </p:grpSpPr>
          <p:grpSp>
            <p:nvGrpSpPr>
              <p:cNvPr id="45" name="グループ化 44"/>
              <p:cNvGrpSpPr/>
              <p:nvPr/>
            </p:nvGrpSpPr>
            <p:grpSpPr>
              <a:xfrm>
                <a:off x="724269" y="2708918"/>
                <a:ext cx="359994" cy="504056"/>
                <a:chOff x="683568" y="548680"/>
                <a:chExt cx="504056" cy="504056"/>
              </a:xfrm>
            </p:grpSpPr>
            <p:sp>
              <p:nvSpPr>
                <p:cNvPr id="67" name="角丸四角形 6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 結合子 6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128687" y="2708918"/>
                <a:ext cx="504056" cy="504056"/>
                <a:chOff x="683568" y="548680"/>
                <a:chExt cx="504056" cy="504056"/>
              </a:xfrm>
            </p:grpSpPr>
            <p:sp>
              <p:nvSpPr>
                <p:cNvPr id="65" name="角丸四角形 6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 結合子 6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1187624" y="2671934"/>
                <a:ext cx="579816" cy="472102"/>
                <a:chOff x="1187624" y="2671935"/>
                <a:chExt cx="579816" cy="542659"/>
              </a:xfrm>
            </p:grpSpPr>
            <p:sp>
              <p:nvSpPr>
                <p:cNvPr id="63" name="角丸四角形 62"/>
                <p:cNvSpPr/>
                <p:nvPr/>
              </p:nvSpPr>
              <p:spPr>
                <a:xfrm>
                  <a:off x="1187624" y="2671935"/>
                  <a:ext cx="579816" cy="542659"/>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 結合子 63"/>
                <p:cNvSpPr/>
                <p:nvPr/>
              </p:nvSpPr>
              <p:spPr>
                <a:xfrm>
                  <a:off x="1351522" y="2899101"/>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430606" y="2854554"/>
                <a:ext cx="467803" cy="344509"/>
                <a:chOff x="2513130" y="2712792"/>
                <a:chExt cx="504055" cy="500182"/>
              </a:xfrm>
            </p:grpSpPr>
            <p:sp>
              <p:nvSpPr>
                <p:cNvPr id="61" name="角丸四角形 60"/>
                <p:cNvSpPr/>
                <p:nvPr/>
              </p:nvSpPr>
              <p:spPr>
                <a:xfrm>
                  <a:off x="2513130" y="2712792"/>
                  <a:ext cx="504055" cy="500182"/>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 結合子 61"/>
                <p:cNvSpPr/>
                <p:nvPr/>
              </p:nvSpPr>
              <p:spPr>
                <a:xfrm>
                  <a:off x="2621151" y="2860682"/>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3350219" y="2706664"/>
                <a:ext cx="396035" cy="504056"/>
                <a:chOff x="683568" y="548680"/>
                <a:chExt cx="504056" cy="504056"/>
              </a:xfrm>
            </p:grpSpPr>
            <p:sp>
              <p:nvSpPr>
                <p:cNvPr id="59" name="角丸四角形 5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ローチャート : 結合子 5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816384" y="2708918"/>
                <a:ext cx="396035" cy="511804"/>
                <a:chOff x="683568" y="548680"/>
                <a:chExt cx="504056" cy="504056"/>
              </a:xfrm>
            </p:grpSpPr>
            <p:sp>
              <p:nvSpPr>
                <p:cNvPr id="57" name="角丸四角形 5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 結合子 5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2942026" y="2760493"/>
                <a:ext cx="312331" cy="452481"/>
                <a:chOff x="1899417" y="1611326"/>
                <a:chExt cx="504056" cy="504056"/>
              </a:xfrm>
            </p:grpSpPr>
            <p:sp>
              <p:nvSpPr>
                <p:cNvPr id="55" name="角丸四角形 54"/>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 結合子 55"/>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1827162" y="2671934"/>
                <a:ext cx="603445" cy="567121"/>
                <a:chOff x="1827162" y="2596742"/>
                <a:chExt cx="504056" cy="504056"/>
              </a:xfrm>
            </p:grpSpPr>
            <p:sp>
              <p:nvSpPr>
                <p:cNvPr id="53" name="角丸四角形 52"/>
                <p:cNvSpPr/>
                <p:nvPr/>
              </p:nvSpPr>
              <p:spPr>
                <a:xfrm>
                  <a:off x="1827162" y="2596742"/>
                  <a:ext cx="504056" cy="504056"/>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爆発 1 53"/>
                <p:cNvSpPr/>
                <p:nvPr/>
              </p:nvSpPr>
              <p:spPr>
                <a:xfrm>
                  <a:off x="1926551" y="2707731"/>
                  <a:ext cx="305279" cy="383639"/>
                </a:xfrm>
                <a:prstGeom prst="irregularSeal1">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 name="グループ化 8"/>
            <p:cNvGrpSpPr/>
            <p:nvPr/>
          </p:nvGrpSpPr>
          <p:grpSpPr>
            <a:xfrm>
              <a:off x="200664" y="3371914"/>
              <a:ext cx="4083733" cy="1263266"/>
              <a:chOff x="136712" y="3989128"/>
              <a:chExt cx="4083733" cy="1263266"/>
            </a:xfrm>
          </p:grpSpPr>
          <p:pic>
            <p:nvPicPr>
              <p:cNvPr id="2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1916053" y="4461261"/>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36712" y="3989128"/>
                <a:ext cx="4083733" cy="1224855"/>
                <a:chOff x="136712" y="3481636"/>
                <a:chExt cx="4083733" cy="1224855"/>
              </a:xfrm>
            </p:grpSpPr>
            <p:grpSp>
              <p:nvGrpSpPr>
                <p:cNvPr id="25" name="グループ化 24"/>
                <p:cNvGrpSpPr/>
                <p:nvPr/>
              </p:nvGrpSpPr>
              <p:grpSpPr>
                <a:xfrm>
                  <a:off x="580207" y="3861048"/>
                  <a:ext cx="252037" cy="504056"/>
                  <a:chOff x="128687" y="3861048"/>
                  <a:chExt cx="504056" cy="504056"/>
                </a:xfrm>
              </p:grpSpPr>
              <p:sp>
                <p:nvSpPr>
                  <p:cNvPr id="43" name="角丸四角形 42"/>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 結合子 43"/>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36712" y="3481636"/>
                  <a:ext cx="4083733" cy="1224855"/>
                  <a:chOff x="128687" y="3487440"/>
                  <a:chExt cx="4083733" cy="1224855"/>
                </a:xfrm>
              </p:grpSpPr>
              <p:grpSp>
                <p:nvGrpSpPr>
                  <p:cNvPr id="27" name="グループ化 26"/>
                  <p:cNvGrpSpPr/>
                  <p:nvPr/>
                </p:nvGrpSpPr>
                <p:grpSpPr>
                  <a:xfrm>
                    <a:off x="128687" y="3861048"/>
                    <a:ext cx="378038" cy="504056"/>
                    <a:chOff x="128687" y="3861048"/>
                    <a:chExt cx="504056" cy="504056"/>
                  </a:xfrm>
                </p:grpSpPr>
                <p:sp>
                  <p:nvSpPr>
                    <p:cNvPr id="41" name="角丸四角形 40"/>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ローチャート : 結合子 41"/>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02" y="3584141"/>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990692" y="3591495"/>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017" y="3691857"/>
                    <a:ext cx="1020438" cy="102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56878">
                    <a:off x="1548348" y="3487440"/>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16516">
                    <a:off x="1924037" y="3591494"/>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50264">
                    <a:off x="2375488" y="3836495"/>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グループ化 33"/>
                  <p:cNvGrpSpPr/>
                  <p:nvPr/>
                </p:nvGrpSpPr>
                <p:grpSpPr>
                  <a:xfrm>
                    <a:off x="3435090" y="3950046"/>
                    <a:ext cx="311163" cy="504056"/>
                    <a:chOff x="128687" y="3861048"/>
                    <a:chExt cx="504056" cy="504056"/>
                  </a:xfrm>
                </p:grpSpPr>
                <p:sp>
                  <p:nvSpPr>
                    <p:cNvPr id="39" name="角丸四角形 38"/>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 結合子 39"/>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03098">
                    <a:off x="2754372" y="3788604"/>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グループ化 35"/>
                  <p:cNvGrpSpPr/>
                  <p:nvPr/>
                </p:nvGrpSpPr>
                <p:grpSpPr>
                  <a:xfrm>
                    <a:off x="3820883" y="3950046"/>
                    <a:ext cx="391537" cy="504056"/>
                    <a:chOff x="128687" y="3861048"/>
                    <a:chExt cx="504056" cy="504056"/>
                  </a:xfrm>
                </p:grpSpPr>
                <p:sp>
                  <p:nvSpPr>
                    <p:cNvPr id="37" name="角丸四角形 36"/>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 結合子 37"/>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10" name="グループ化 9"/>
            <p:cNvGrpSpPr/>
            <p:nvPr/>
          </p:nvGrpSpPr>
          <p:grpSpPr>
            <a:xfrm>
              <a:off x="740354" y="5301505"/>
              <a:ext cx="2907973" cy="1682739"/>
              <a:chOff x="1526595" y="5415854"/>
              <a:chExt cx="2634425" cy="1682739"/>
            </a:xfrm>
          </p:grpSpPr>
          <p:pic>
            <p:nvPicPr>
              <p:cNvPr id="19" name="Picture 2" descr="http://2.bp.blogspot.com/-HckTOhdrUvA/U2LuUMrZptI/AAAAAAAAfnc/94muGekc5QI/s800/kekkan_kess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6595" y="5415854"/>
                <a:ext cx="2634425" cy="1682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15936">
                <a:off x="2751948" y="5960308"/>
                <a:ext cx="508856" cy="5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454263">
                <a:off x="2468503" y="5671038"/>
                <a:ext cx="515558" cy="5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45878">
                <a:off x="2734926" y="5456487"/>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2706665" y="4797468"/>
              <a:ext cx="941662" cy="753243"/>
              <a:chOff x="3616509" y="5204770"/>
              <a:chExt cx="941662" cy="753243"/>
            </a:xfrm>
          </p:grpSpPr>
          <p:pic>
            <p:nvPicPr>
              <p:cNvPr id="16"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006207">
                <a:off x="3616509" y="5212840"/>
                <a:ext cx="559671" cy="5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03098">
                <a:off x="4032321" y="5204770"/>
                <a:ext cx="525850" cy="5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45878">
                <a:off x="3820672" y="5324051"/>
                <a:ext cx="633962" cy="6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下矢印 11"/>
            <p:cNvSpPr/>
            <p:nvPr/>
          </p:nvSpPr>
          <p:spPr>
            <a:xfrm>
              <a:off x="2061055" y="798840"/>
              <a:ext cx="266573"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079297" y="1864770"/>
              <a:ext cx="270135"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109245" y="2935226"/>
              <a:ext cx="266573" cy="27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2071381" y="4882827"/>
              <a:ext cx="304437" cy="35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4328" y="3296435"/>
            <a:ext cx="1015767" cy="102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54" y="1925638"/>
            <a:ext cx="6028696" cy="39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157094" y="1531808"/>
            <a:ext cx="5210977" cy="523220"/>
          </a:xfrm>
          <a:prstGeom prst="rect">
            <a:avLst/>
          </a:prstGeom>
          <a:noFill/>
        </p:spPr>
        <p:txBody>
          <a:bodyPr wrap="square" rtlCol="0">
            <a:spAutoFit/>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三重県における死亡原因の変化</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4039839" y="6378816"/>
            <a:ext cx="2808312" cy="307777"/>
          </a:xfrm>
          <a:prstGeom prst="rect">
            <a:avLst/>
          </a:prstGeom>
          <a:noFill/>
        </p:spPr>
        <p:txBody>
          <a:bodyPr wrap="square" rtlCol="0">
            <a:spAutoFit/>
          </a:bodyPr>
          <a:lstStyle/>
          <a:p>
            <a:r>
              <a:rPr kumimoji="1" lang="ja-JP" altLang="en-US" sz="1400" dirty="0" smtClean="0"/>
              <a:t>情報：厚生労働省　人口動態統計</a:t>
            </a:r>
            <a:endParaRPr kumimoji="1" lang="ja-JP" altLang="en-US" sz="1400" dirty="0"/>
          </a:p>
        </p:txBody>
      </p:sp>
      <p:sp>
        <p:nvSpPr>
          <p:cNvPr id="11" name="テキスト ボックス 4"/>
          <p:cNvSpPr txBox="1"/>
          <p:nvPr/>
        </p:nvSpPr>
        <p:spPr>
          <a:xfrm>
            <a:off x="5808712" y="2614213"/>
            <a:ext cx="589968" cy="304304"/>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がん</a:t>
            </a:r>
          </a:p>
        </p:txBody>
      </p:sp>
      <p:sp>
        <p:nvSpPr>
          <p:cNvPr id="12" name="テキスト ボックス 5"/>
          <p:cNvSpPr txBox="1"/>
          <p:nvPr/>
        </p:nvSpPr>
        <p:spPr>
          <a:xfrm>
            <a:off x="5082160" y="3102295"/>
            <a:ext cx="739702" cy="360041"/>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心臓病</a:t>
            </a:r>
          </a:p>
        </p:txBody>
      </p:sp>
      <p:sp>
        <p:nvSpPr>
          <p:cNvPr id="13" name="テキスト ボックス 6"/>
          <p:cNvSpPr txBox="1"/>
          <p:nvPr/>
        </p:nvSpPr>
        <p:spPr>
          <a:xfrm>
            <a:off x="3989154" y="4170552"/>
            <a:ext cx="809880" cy="353312"/>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脳卒中</a:t>
            </a:r>
          </a:p>
        </p:txBody>
      </p:sp>
      <p:sp>
        <p:nvSpPr>
          <p:cNvPr id="14" name="テキスト ボックス 7"/>
          <p:cNvSpPr txBox="1"/>
          <p:nvPr/>
        </p:nvSpPr>
        <p:spPr>
          <a:xfrm>
            <a:off x="5082160" y="4575214"/>
            <a:ext cx="1021536" cy="313820"/>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交通事故</a:t>
            </a:r>
          </a:p>
        </p:txBody>
      </p:sp>
      <p:sp>
        <p:nvSpPr>
          <p:cNvPr id="4" name="円形吹き出し 3"/>
          <p:cNvSpPr/>
          <p:nvPr/>
        </p:nvSpPr>
        <p:spPr>
          <a:xfrm>
            <a:off x="6275012" y="3541796"/>
            <a:ext cx="2704933" cy="1826457"/>
          </a:xfrm>
          <a:prstGeom prst="wedgeEllipseCallout">
            <a:avLst>
              <a:gd name="adj1" fmla="val 8846"/>
              <a:gd name="adj2" fmla="val -6604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がんで亡くなる人がどんどん増えているね。</a:t>
            </a:r>
            <a:endParaRPr kumimoji="1"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pic>
        <p:nvPicPr>
          <p:cNvPr id="1031" name="Picture 7" descr="http://1.bp.blogspot.com/-uhPwF4hUgTs/VSufX-J4JHI/AAAAAAAAs6o/CRp8_RFSOiE/s800/nurse2_4_thin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8927" y="1180556"/>
            <a:ext cx="1584176" cy="219263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842868" y="237276"/>
            <a:ext cx="7416824" cy="8154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どの</a:t>
            </a: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くらい多いの</a:t>
            </a:r>
            <a:r>
              <a:rPr kumimoji="1"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56698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4788024" y="3212976"/>
            <a:ext cx="1368152" cy="12961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４８</a:t>
            </a: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6" name="円/楕円 5"/>
          <p:cNvSpPr/>
          <p:nvPr/>
        </p:nvSpPr>
        <p:spPr>
          <a:xfrm>
            <a:off x="899592" y="3284984"/>
            <a:ext cx="1368152" cy="1296144"/>
          </a:xfrm>
          <a:prstGeom prst="ellipse">
            <a:avLst/>
          </a:prstGeom>
          <a:solidFill>
            <a:srgbClr val="456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６３</a:t>
            </a: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899592" y="5003080"/>
            <a:ext cx="1512168" cy="707886"/>
          </a:xfrm>
          <a:prstGeom prst="rect">
            <a:avLst/>
          </a:prstGeom>
          <a:noFill/>
        </p:spPr>
        <p:txBody>
          <a:bodyPr wrap="square" rtlCol="0">
            <a:spAutoFit/>
          </a:bodyPr>
          <a:lstStyle/>
          <a:p>
            <a:r>
              <a:rPr kumimoji="1" lang="ja-JP" altLang="en-US" sz="4000" dirty="0" smtClean="0"/>
              <a:t>男性</a:t>
            </a:r>
            <a:endParaRPr kumimoji="1" lang="ja-JP" altLang="en-US" sz="4000" dirty="0"/>
          </a:p>
        </p:txBody>
      </p:sp>
      <p:sp>
        <p:nvSpPr>
          <p:cNvPr id="7" name="テキスト ボックス 6"/>
          <p:cNvSpPr txBox="1"/>
          <p:nvPr/>
        </p:nvSpPr>
        <p:spPr>
          <a:xfrm>
            <a:off x="4817071" y="4988172"/>
            <a:ext cx="1440160" cy="707886"/>
          </a:xfrm>
          <a:prstGeom prst="rect">
            <a:avLst/>
          </a:prstGeom>
          <a:noFill/>
        </p:spPr>
        <p:txBody>
          <a:bodyPr wrap="square" rtlCol="0">
            <a:spAutoFit/>
          </a:bodyPr>
          <a:lstStyle/>
          <a:p>
            <a:r>
              <a:rPr lang="ja-JP" altLang="en-US" sz="4000" dirty="0"/>
              <a:t>女</a:t>
            </a:r>
            <a:r>
              <a:rPr kumimoji="1" lang="ja-JP" altLang="en-US" sz="4000" dirty="0" smtClean="0"/>
              <a:t>性</a:t>
            </a:r>
            <a:endParaRPr kumimoji="1" lang="ja-JP" altLang="en-US" sz="40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84076" y="1805218"/>
            <a:ext cx="7924540" cy="769441"/>
          </a:xfrm>
          <a:prstGeom prst="rect">
            <a:avLst/>
          </a:prstGeom>
          <a:noFill/>
        </p:spPr>
        <p:txBody>
          <a:bodyPr wrap="square" rtlCol="0">
            <a:spAutoFit/>
          </a:bodyPr>
          <a:lstStyle/>
          <a:p>
            <a:r>
              <a:rPr kumimoji="1" lang="ja-JP" altLang="en-US" sz="1200" b="1" dirty="0" smtClean="0">
                <a:latin typeface="+mj-ea"/>
                <a:ea typeface="+mj-ea"/>
              </a:rPr>
              <a:t>　　　　　　　　　　　　　　　　　　　　　　　　　　　　　　　　　　　　　　　　　　　　　　　　　　　　　　　　　　き　け　</a:t>
            </a:r>
            <a:r>
              <a:rPr kumimoji="1" lang="ja-JP" altLang="en-US" sz="1200" b="1" dirty="0" err="1" smtClean="0">
                <a:latin typeface="+mj-ea"/>
                <a:ea typeface="+mj-ea"/>
              </a:rPr>
              <a:t>ん</a:t>
            </a:r>
            <a:endParaRPr kumimoji="1" lang="en-US" altLang="ja-JP" sz="1200" b="1" dirty="0" smtClean="0">
              <a:latin typeface="+mj-ea"/>
              <a:ea typeface="+mj-ea"/>
            </a:endParaRPr>
          </a:p>
          <a:p>
            <a:r>
              <a:rPr kumimoji="1" lang="en-US" altLang="ja-JP" sz="3200" b="1" dirty="0" smtClean="0">
                <a:latin typeface="+mj-ea"/>
                <a:ea typeface="+mj-ea"/>
              </a:rPr>
              <a:t>Q</a:t>
            </a:r>
            <a:r>
              <a:rPr lang="en-US" altLang="ja-JP" sz="3200" b="1" dirty="0" smtClean="0">
                <a:latin typeface="+mj-ea"/>
                <a:ea typeface="+mj-ea"/>
              </a:rPr>
              <a:t>.</a:t>
            </a:r>
            <a:r>
              <a:rPr lang="ja-JP" altLang="en-US" sz="3200" b="1" dirty="0" smtClean="0">
                <a:latin typeface="+mj-ea"/>
                <a:ea typeface="+mj-ea"/>
              </a:rPr>
              <a:t>日本人が一生のうちがんになる危険は？</a:t>
            </a:r>
            <a:endParaRPr kumimoji="1" lang="en-US" altLang="ja-JP" sz="3200" b="1" dirty="0" smtClean="0">
              <a:latin typeface="+mj-ea"/>
              <a:ea typeface="+mj-ea"/>
            </a:endParaRPr>
          </a:p>
        </p:txBody>
      </p:sp>
      <p:sp>
        <p:nvSpPr>
          <p:cNvPr id="11" name="角丸四角形 10"/>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どの</a:t>
            </a: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くらい多いの</a:t>
            </a:r>
            <a:r>
              <a:rPr kumimoji="1"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2" name="Picture 6" descr="http://2.bp.blogspot.com/-bAlU20oPbIw/VCIklhsK6QI/AAAAAAAAmqg/Lb6ANtbzlAg/s800/woman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212976"/>
            <a:ext cx="187220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4.bp.blogspot.com/-7F5Pf0WF8TU/Uj_3BRbifII/AAAAAAAAYGo/yrac0Gl3HEA/s800/suit_man_smi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3171843"/>
            <a:ext cx="1728192" cy="20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1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図表 1"/>
          <p:cNvGraphicFramePr/>
          <p:nvPr>
            <p:extLst>
              <p:ext uri="{D42A27DB-BD31-4B8C-83A1-F6EECF244321}">
                <p14:modId xmlns:p14="http://schemas.microsoft.com/office/powerpoint/2010/main" val="2369352548"/>
              </p:ext>
            </p:extLst>
          </p:nvPr>
        </p:nvGraphicFramePr>
        <p:xfrm>
          <a:off x="197774" y="1052735"/>
          <a:ext cx="8838722" cy="222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角丸四角形 2"/>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いつから気をつけたらいいの？</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4" name="Picture 2" descr="http://4.bp.blogspot.com/-7F5Pf0WF8TU/Uj_3BRbifII/AAAAAAAAYGo/yrac0Gl3HEA/s800/suit_man_smi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3171844"/>
            <a:ext cx="1008112" cy="1320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lkoFMPPKLsw/UaKluyJ018I/AAAAAAAAT6Y/QpAxQYdBbwc/s800/ojisan_lau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8024" y="3153683"/>
            <a:ext cx="1240633" cy="1356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KYB2pDwBvKU/USstXgLWV-I/AAAAAAAAOJE/1cHVJlDc3P4/s1600/ojiisan03_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3190006"/>
            <a:ext cx="1179404" cy="1356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4.bp.blogspot.com/-2dGCdgefAmc/USstWBkYHaI/AAAAAAAAOI8/5VMN7MJVKO0/s1600/obaasan03_sm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568" y="4820687"/>
            <a:ext cx="1148100" cy="1361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bAlU20oPbIw/VCIklhsK6QI/AAAAAAAAmqg/Lb6ANtbzlAg/s800/woman0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7824" y="5013176"/>
            <a:ext cx="1048494" cy="1048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1.bp.blogspot.com/-Rf9_4NidA6E/VCIi87j6oLI/AAAAAAAAmhs/JPDgktU6GYg/s800/girl1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2749" y="4975361"/>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3.bp.blogspot.com/-cpDKehTx16g/VCIizx57wmI/AAAAAAAAmfk/HAmzli4REk8/s800/boy0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4035" y="3276355"/>
            <a:ext cx="1169541" cy="11475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APSSEFHlIVo/UWvSwUyEh8I/AAAAAAAAQcs/bhPuYLv6oXE/s1600/obasan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85507" y="4913555"/>
            <a:ext cx="954645" cy="129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5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がん</a:t>
            </a:r>
            <a:r>
              <a:rPr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を予防するためには</a:t>
            </a:r>
            <a:r>
              <a:rPr kumimoji="1"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 name="角丸四角形吹き出し 3"/>
          <p:cNvSpPr/>
          <p:nvPr/>
        </p:nvSpPr>
        <p:spPr>
          <a:xfrm>
            <a:off x="467544" y="1412776"/>
            <a:ext cx="8136904" cy="1152128"/>
          </a:xfrm>
          <a:prstGeom prst="wedgeRoundRectCallout">
            <a:avLst>
              <a:gd name="adj1" fmla="val -15013"/>
              <a:gd name="adj2" fmla="val 851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みなさんは大人になって「がん」になりにくく</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なるためには、どんなことをしたらよいと考えますか？</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1691680" y="5805264"/>
            <a:ext cx="6480720" cy="792088"/>
          </a:xfrm>
          <a:prstGeom prst="wedgeRoundRectCallout">
            <a:avLst>
              <a:gd name="adj1" fmla="val -13181"/>
              <a:gd name="adj2" fmla="val -753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「がん」を防ぐ方法はないのでしょうか？</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7380311" y="3284984"/>
            <a:ext cx="1440161" cy="1800200"/>
          </a:xfrm>
          <a:prstGeom prst="wedgeEllipseCallout">
            <a:avLst>
              <a:gd name="adj1" fmla="val -75256"/>
              <a:gd name="adj2" fmla="val -1459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形吹き出し 6"/>
          <p:cNvSpPr/>
          <p:nvPr/>
        </p:nvSpPr>
        <p:spPr>
          <a:xfrm>
            <a:off x="497463" y="3717032"/>
            <a:ext cx="1728193" cy="1616529"/>
          </a:xfrm>
          <a:prstGeom prst="wedgeEllipseCallout">
            <a:avLst>
              <a:gd name="adj1" fmla="val 90279"/>
              <a:gd name="adj2" fmla="val -345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http://4.bp.blogspot.com/-5z3Hrgeh_0E/U00KFJ4NcqI/AAAAAAAAfN4/Hj80LS_SDp0/s800/gakus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586" y="2812603"/>
            <a:ext cx="2611311" cy="27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4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135096"/>
            <a:ext cx="8784976" cy="84563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　　　　　　　　　　　　　　　　　な　　　　　　　　　　　　　　　　　　　　　　　　　　　　　　　　　　　　　　　　　　　　　　　　　　　　　　よう　　いん</a:t>
            </a:r>
            <a:endParaRPr lang="en-US" altLang="ja-JP" sz="12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がんで亡くなった人のがんにかかった要因</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864416" y="1446951"/>
            <a:ext cx="2880000" cy="648000"/>
          </a:xfrm>
          <a:prstGeom prst="roundRect">
            <a:avLst>
              <a:gd name="adj" fmla="val 50000"/>
            </a:avLst>
          </a:prstGeom>
          <a:solidFill>
            <a:srgbClr val="075D11"/>
          </a:solidFill>
          <a:ln>
            <a:noFill/>
          </a:ln>
        </p:spPr>
        <p:txBody>
          <a:bodyPr wrap="square" lIns="0" tIns="0" rIns="0" rtlCol="0" anchor="ctr">
            <a:noAutofit/>
          </a:bodyPr>
          <a:lstStyle/>
          <a:p>
            <a:pPr algn="ctr"/>
            <a:r>
              <a:rPr kumimoji="1" lang="ja-JP" altLang="en-US" sz="3200" b="1" spc="300" dirty="0" smtClean="0">
                <a:solidFill>
                  <a:schemeClr val="bg1"/>
                </a:solidFill>
                <a:latin typeface="+mn-ea"/>
                <a:cs typeface="メイリオ" panose="020B0604030504040204" pitchFamily="50" charset="-128"/>
              </a:rPr>
              <a:t>男性</a:t>
            </a:r>
            <a:r>
              <a:rPr kumimoji="1" lang="ja-JP" altLang="en-US" sz="2800" b="1" spc="300" dirty="0" smtClean="0">
                <a:solidFill>
                  <a:schemeClr val="bg1"/>
                </a:solidFill>
                <a:latin typeface="+mn-ea"/>
                <a:cs typeface="メイリオ" panose="020B0604030504040204" pitchFamily="50" charset="-128"/>
              </a:rPr>
              <a:t>の場合</a:t>
            </a:r>
            <a:endParaRPr kumimoji="1" lang="ja-JP" altLang="en-US" sz="2800" b="1" spc="300" dirty="0">
              <a:solidFill>
                <a:schemeClr val="bg1"/>
              </a:solidFill>
              <a:latin typeface="+mn-ea"/>
              <a:cs typeface="メイリオ" panose="020B0604030504040204" pitchFamily="50" charset="-128"/>
            </a:endParaRPr>
          </a:p>
        </p:txBody>
      </p:sp>
      <p:sp>
        <p:nvSpPr>
          <p:cNvPr id="15" name="テキスト ボックス 14"/>
          <p:cNvSpPr txBox="1"/>
          <p:nvPr/>
        </p:nvSpPr>
        <p:spPr>
          <a:xfrm>
            <a:off x="-366017" y="64533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a:t>
            </a:r>
            <a:r>
              <a:rPr lang="ja-JP" altLang="en-US" sz="1050" dirty="0" smtClean="0">
                <a:solidFill>
                  <a:schemeClr val="tx1">
                    <a:lumMod val="65000"/>
                    <a:lumOff val="35000"/>
                  </a:schemeClr>
                </a:solidFill>
              </a:rPr>
              <a:t>に国立</a:t>
            </a:r>
            <a:r>
              <a:rPr lang="ja-JP" altLang="en-US" sz="1050" dirty="0">
                <a:solidFill>
                  <a:schemeClr val="tx1">
                    <a:lumMod val="65000"/>
                    <a:lumOff val="35000"/>
                  </a:schemeClr>
                </a:solidFill>
              </a:rPr>
              <a:t>がん研究センターがん情報サービスが作成（より一部改変）</a:t>
            </a:r>
            <a:endParaRPr kumimoji="1" lang="ja-JP" altLang="en-US" sz="1050" dirty="0">
              <a:solidFill>
                <a:schemeClr val="tx1">
                  <a:lumMod val="65000"/>
                  <a:lumOff val="35000"/>
                </a:schemeClr>
              </a:solidFill>
            </a:endParaRPr>
          </a:p>
        </p:txBody>
      </p:sp>
      <p:pic>
        <p:nvPicPr>
          <p:cNvPr id="5" name="図 4"/>
          <p:cNvPicPr>
            <a:picLocks/>
          </p:cNvPicPr>
          <p:nvPr/>
        </p:nvPicPr>
        <p:blipFill>
          <a:blip r:embed="rId3"/>
          <a:stretch>
            <a:fillRect/>
          </a:stretch>
        </p:blipFill>
        <p:spPr>
          <a:xfrm>
            <a:off x="73596" y="2348880"/>
            <a:ext cx="9000000" cy="3600000"/>
          </a:xfrm>
          <a:prstGeom prst="rect">
            <a:avLst/>
          </a:prstGeom>
        </p:spPr>
      </p:pic>
      <p:sp>
        <p:nvSpPr>
          <p:cNvPr id="13" name="テキスト ボックス 12"/>
          <p:cNvSpPr txBox="1"/>
          <p:nvPr/>
        </p:nvSpPr>
        <p:spPr>
          <a:xfrm>
            <a:off x="5436416" y="1469450"/>
            <a:ext cx="2880000" cy="648000"/>
          </a:xfrm>
          <a:prstGeom prst="roundRect">
            <a:avLst>
              <a:gd name="adj" fmla="val 50000"/>
            </a:avLst>
          </a:prstGeom>
          <a:solidFill>
            <a:srgbClr val="0CA41E"/>
          </a:solidFill>
          <a:ln>
            <a:noFill/>
          </a:ln>
        </p:spPr>
        <p:txBody>
          <a:bodyPr wrap="square" lIns="0" tIns="0" rIns="0" bIns="46800" rtlCol="0" anchor="ctr">
            <a:noAutofit/>
          </a:bodyPr>
          <a:lstStyle/>
          <a:p>
            <a:pPr algn="ctr"/>
            <a:r>
              <a:rPr kumimoji="1" lang="ja-JP" altLang="en-US" sz="3200" b="1" spc="300" dirty="0" smtClean="0">
                <a:solidFill>
                  <a:schemeClr val="bg1"/>
                </a:solidFill>
                <a:latin typeface="+mn-ea"/>
                <a:cs typeface="メイリオ" panose="020B0604030504040204" pitchFamily="50" charset="-128"/>
              </a:rPr>
              <a:t>女性</a:t>
            </a:r>
            <a:r>
              <a:rPr kumimoji="1" lang="ja-JP" altLang="en-US" sz="2800" b="1" spc="300" dirty="0" smtClean="0">
                <a:solidFill>
                  <a:schemeClr val="bg1"/>
                </a:solidFill>
                <a:latin typeface="+mn-ea"/>
                <a:cs typeface="メイリオ" panose="020B0604030504040204" pitchFamily="50" charset="-128"/>
              </a:rPr>
              <a:t>の場合</a:t>
            </a:r>
            <a:endParaRPr kumimoji="1" lang="ja-JP" altLang="en-US" sz="2800" b="1" spc="300"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98250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84259" y="1052737"/>
            <a:ext cx="8248181" cy="5688631"/>
            <a:chOff x="284259" y="1052737"/>
            <a:chExt cx="8248181" cy="5688631"/>
          </a:xfrm>
        </p:grpSpPr>
        <p:pic>
          <p:nvPicPr>
            <p:cNvPr id="3074" name="Picture 2" descr="非喫煙者と比較した喫煙者のがんによる死亡の危険性（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59" y="1052737"/>
              <a:ext cx="8248181" cy="560518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25351" y="2060848"/>
              <a:ext cx="1584177" cy="896616"/>
            </a:xfrm>
            <a:prstGeom prst="rect">
              <a:avLst/>
            </a:prstGeom>
            <a:solidFill>
              <a:schemeClr val="bg1"/>
            </a:solidFill>
            <a:ln>
              <a:solidFill>
                <a:schemeClr val="bg1"/>
              </a:solidFill>
            </a:ln>
          </p:spPr>
          <p:txBody>
            <a:bodyPr wrap="square" rtlCol="0">
              <a:noAutofit/>
            </a:bodyPr>
            <a:lstStyle/>
            <a:p>
              <a:r>
                <a:rPr lang="ja-JP" altLang="en-US" sz="1000" b="1" dirty="0" smtClean="0">
                  <a:solidFill>
                    <a:prstClr val="black"/>
                  </a:solidFill>
                </a:rPr>
                <a:t>こうくう　いんとう</a:t>
              </a:r>
              <a:endParaRPr lang="en-US" altLang="ja-JP" sz="1000" b="1" dirty="0" smtClean="0">
                <a:solidFill>
                  <a:prstClr val="black"/>
                </a:solidFill>
              </a:endParaRPr>
            </a:p>
            <a:p>
              <a:r>
                <a:rPr lang="ja-JP" altLang="en-US" b="1" dirty="0" smtClean="0">
                  <a:solidFill>
                    <a:prstClr val="black"/>
                  </a:solidFill>
                </a:rPr>
                <a:t>口腔咽頭がん</a:t>
              </a:r>
              <a:endParaRPr lang="en-US" altLang="ja-JP" b="1" dirty="0" smtClean="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3.0</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605036" y="3968962"/>
              <a:ext cx="1584177" cy="738664"/>
            </a:xfrm>
            <a:prstGeom prst="rect">
              <a:avLst/>
            </a:prstGeom>
            <a:solidFill>
              <a:schemeClr val="bg1"/>
            </a:solidFill>
            <a:ln>
              <a:solidFill>
                <a:schemeClr val="bg1"/>
              </a:solidFill>
            </a:ln>
          </p:spPr>
          <p:txBody>
            <a:bodyPr wrap="square" rtlCol="0">
              <a:noAutofit/>
            </a:bodyPr>
            <a:lstStyle/>
            <a:p>
              <a:r>
                <a:rPr lang="ja-JP" altLang="en-US" sz="1000" b="1" dirty="0" smtClean="0">
                  <a:solidFill>
                    <a:prstClr val="black"/>
                  </a:solidFill>
                </a:rPr>
                <a:t>かんぞう</a:t>
              </a:r>
              <a:endParaRPr lang="en-US" altLang="ja-JP" sz="1000" b="1" dirty="0" smtClean="0">
                <a:solidFill>
                  <a:prstClr val="black"/>
                </a:solidFill>
              </a:endParaRPr>
            </a:p>
            <a:p>
              <a:r>
                <a:rPr lang="ja-JP" altLang="en-US" b="1" dirty="0" smtClean="0">
                  <a:solidFill>
                    <a:prstClr val="black"/>
                  </a:solidFill>
                </a:rPr>
                <a:t>肝臓がん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1.5</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619671" y="2957464"/>
              <a:ext cx="1584177" cy="738664"/>
            </a:xfrm>
            <a:prstGeom prst="rect">
              <a:avLst/>
            </a:prstGeom>
            <a:solidFill>
              <a:schemeClr val="bg1"/>
            </a:solidFill>
            <a:ln>
              <a:solidFill>
                <a:schemeClr val="bg1"/>
              </a:solidFill>
            </a:ln>
          </p:spPr>
          <p:txBody>
            <a:bodyPr wrap="square" rtlCol="0">
              <a:noAutofit/>
            </a:bodyPr>
            <a:lstStyle/>
            <a:p>
              <a:r>
                <a:rPr lang="ja-JP" altLang="en-US" b="1" dirty="0" smtClean="0">
                  <a:solidFill>
                    <a:prstClr val="black"/>
                  </a:solidFill>
                </a:rPr>
                <a:t>肺がん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4.5</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5436096" y="2175846"/>
              <a:ext cx="1584177" cy="738664"/>
            </a:xfrm>
            <a:prstGeom prst="rect">
              <a:avLst/>
            </a:prstGeom>
            <a:solidFill>
              <a:schemeClr val="bg1"/>
            </a:solidFill>
            <a:ln>
              <a:solidFill>
                <a:schemeClr val="bg1"/>
              </a:solidFill>
            </a:ln>
          </p:spPr>
          <p:txBody>
            <a:bodyPr wrap="square" rtlCol="0">
              <a:noAutofit/>
            </a:bodyPr>
            <a:lstStyle/>
            <a:p>
              <a:r>
                <a:rPr lang="ja-JP" altLang="en-US" sz="1000" b="1" dirty="0" smtClean="0">
                  <a:solidFill>
                    <a:prstClr val="black"/>
                  </a:solidFill>
                </a:rPr>
                <a:t>いんとう</a:t>
              </a:r>
              <a:endParaRPr lang="en-US" altLang="ja-JP" sz="1000" b="1" dirty="0" smtClean="0">
                <a:solidFill>
                  <a:prstClr val="black"/>
                </a:solidFill>
              </a:endParaRPr>
            </a:p>
            <a:p>
              <a:r>
                <a:rPr lang="ja-JP" altLang="en-US" b="1" dirty="0" smtClean="0">
                  <a:solidFill>
                    <a:prstClr val="black"/>
                  </a:solidFill>
                </a:rPr>
                <a:t>咽頭がん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32.5</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375030" y="4850576"/>
              <a:ext cx="1584177" cy="738664"/>
            </a:xfrm>
            <a:prstGeom prst="rect">
              <a:avLst/>
            </a:prstGeom>
            <a:solidFill>
              <a:schemeClr val="bg1"/>
            </a:solidFill>
            <a:ln>
              <a:solidFill>
                <a:schemeClr val="bg1"/>
              </a:solidFill>
            </a:ln>
          </p:spPr>
          <p:txBody>
            <a:bodyPr wrap="square" rtlCol="0">
              <a:noAutofit/>
            </a:bodyPr>
            <a:lstStyle/>
            <a:p>
              <a:r>
                <a:rPr lang="ja-JP" altLang="en-US" b="1" dirty="0" smtClean="0">
                  <a:solidFill>
                    <a:prstClr val="black"/>
                  </a:solidFill>
                </a:rPr>
                <a:t>ぼうこ</a:t>
              </a:r>
              <a:r>
                <a:rPr lang="ja-JP" altLang="en-US" b="1" dirty="0">
                  <a:solidFill>
                    <a:prstClr val="black"/>
                  </a:solidFill>
                </a:rPr>
                <a:t>う</a:t>
              </a:r>
              <a:r>
                <a:rPr lang="ja-JP" altLang="en-US" b="1" dirty="0" smtClean="0">
                  <a:solidFill>
                    <a:prstClr val="black"/>
                  </a:solidFill>
                </a:rPr>
                <a:t>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1.6</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6269000" y="3006075"/>
              <a:ext cx="1584177" cy="738664"/>
            </a:xfrm>
            <a:prstGeom prst="rect">
              <a:avLst/>
            </a:prstGeom>
            <a:solidFill>
              <a:schemeClr val="bg1"/>
            </a:solidFill>
            <a:ln>
              <a:solidFill>
                <a:schemeClr val="bg1"/>
              </a:solidFill>
            </a:ln>
          </p:spPr>
          <p:txBody>
            <a:bodyPr wrap="square" rtlCol="0">
              <a:noAutofit/>
            </a:bodyPr>
            <a:lstStyle/>
            <a:p>
              <a:r>
                <a:rPr lang="ja-JP" altLang="en-US" sz="1000" b="1" dirty="0" err="1" smtClean="0">
                  <a:solidFill>
                    <a:prstClr val="black"/>
                  </a:solidFill>
                </a:rPr>
                <a:t>しょく</a:t>
              </a:r>
              <a:r>
                <a:rPr lang="ja-JP" altLang="en-US" sz="1000" b="1" dirty="0" smtClean="0">
                  <a:solidFill>
                    <a:prstClr val="black"/>
                  </a:solidFill>
                </a:rPr>
                <a:t>どう</a:t>
              </a:r>
              <a:endParaRPr lang="en-US" altLang="ja-JP" sz="1000" b="1" dirty="0" smtClean="0">
                <a:solidFill>
                  <a:prstClr val="black"/>
                </a:solidFill>
              </a:endParaRPr>
            </a:p>
            <a:p>
              <a:r>
                <a:rPr lang="ja-JP" altLang="en-US" b="1" dirty="0" smtClean="0">
                  <a:solidFill>
                    <a:prstClr val="black"/>
                  </a:solidFill>
                </a:rPr>
                <a:t>食道がん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2.2</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763688" y="5766659"/>
              <a:ext cx="1584177" cy="874542"/>
            </a:xfrm>
            <a:prstGeom prst="rect">
              <a:avLst/>
            </a:prstGeom>
            <a:solidFill>
              <a:schemeClr val="bg1"/>
            </a:solidFill>
            <a:ln>
              <a:solidFill>
                <a:schemeClr val="bg1"/>
              </a:solidFill>
            </a:ln>
          </p:spPr>
          <p:txBody>
            <a:bodyPr wrap="square" rtlCol="0">
              <a:noAutofit/>
            </a:bodyPr>
            <a:lstStyle/>
            <a:p>
              <a:r>
                <a:rPr lang="ja-JP" altLang="en-US" sz="1000" b="1" dirty="0" smtClean="0">
                  <a:solidFill>
                    <a:prstClr val="black"/>
                  </a:solidFill>
                </a:rPr>
                <a:t>しきゅう</a:t>
              </a:r>
              <a:r>
                <a:rPr lang="ja-JP" altLang="en-US" sz="1000" b="1" dirty="0" err="1" smtClean="0">
                  <a:solidFill>
                    <a:prstClr val="black"/>
                  </a:solidFill>
                </a:rPr>
                <a:t>けい</a:t>
              </a:r>
              <a:endParaRPr lang="en-US" altLang="ja-JP" sz="1000" b="1" dirty="0" smtClean="0">
                <a:solidFill>
                  <a:prstClr val="black"/>
                </a:solidFill>
              </a:endParaRPr>
            </a:p>
            <a:p>
              <a:r>
                <a:rPr lang="ja-JP" altLang="en-US" b="1" dirty="0" smtClean="0">
                  <a:solidFill>
                    <a:prstClr val="black"/>
                  </a:solidFill>
                </a:rPr>
                <a:t>子宮頸がん</a:t>
              </a:r>
              <a:endParaRPr lang="en-US" altLang="ja-JP" b="1" dirty="0" smtClean="0">
                <a:solidFill>
                  <a:prstClr val="black"/>
                </a:solidFill>
              </a:endParaRPr>
            </a:p>
            <a:p>
              <a:pPr algn="dist"/>
              <a:r>
                <a:rPr lang="ja-JP" altLang="en-US" b="1" dirty="0">
                  <a:solidFill>
                    <a:prstClr val="black"/>
                  </a:solidFill>
                </a:rPr>
                <a:t>　</a:t>
              </a:r>
              <a:r>
                <a:rPr lang="en-US" altLang="ja-JP"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.6</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6372200" y="3917498"/>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胃</a:t>
              </a:r>
              <a:r>
                <a:rPr lang="ja-JP" altLang="en-US" b="1" dirty="0" smtClean="0">
                  <a:solidFill>
                    <a:prstClr val="black"/>
                  </a:solidFill>
                </a:rPr>
                <a:t>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1.5</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3635896" y="5852614"/>
              <a:ext cx="2160240" cy="888754"/>
            </a:xfrm>
            <a:prstGeom prst="rect">
              <a:avLst/>
            </a:prstGeom>
            <a:solidFill>
              <a:schemeClr val="bg1"/>
            </a:solidFill>
            <a:ln>
              <a:solidFill>
                <a:schemeClr val="bg1"/>
              </a:solidFill>
            </a:ln>
          </p:spPr>
          <p:txBody>
            <a:bodyPr wrap="square" rtlCol="0">
              <a:noAutofit/>
            </a:bodyPr>
            <a:lstStyle/>
            <a:p>
              <a:r>
                <a:rPr lang="ja-JP" altLang="en-US" b="1" dirty="0" smtClean="0">
                  <a:solidFill>
                    <a:prstClr val="black"/>
                  </a:solidFill>
                </a:rPr>
                <a:t>全がん</a:t>
              </a:r>
              <a:r>
                <a:rPr lang="en-US" altLang="ja-JP" sz="2400" b="1" dirty="0" smtClean="0">
                  <a:solidFill>
                    <a:srgbClr val="FF0000"/>
                  </a:solidFill>
                  <a:latin typeface="HGP創英角ｺﾞｼｯｸUB" panose="020B0900000000000000" pitchFamily="50" charset="-128"/>
                  <a:ea typeface="HGP創英角ｺﾞｼｯｸUB" panose="020B0900000000000000" pitchFamily="50" charset="-128"/>
                </a:rPr>
                <a:t>1.65</a:t>
              </a:r>
              <a:r>
                <a:rPr lang="ja-JP" altLang="en-US" sz="2400" b="1" dirty="0" smtClean="0">
                  <a:solidFill>
                    <a:srgbClr val="FF0000"/>
                  </a:solidFill>
                  <a:latin typeface="HGP創英角ｺﾞｼｯｸUB" panose="020B0900000000000000" pitchFamily="50" charset="-128"/>
                  <a:ea typeface="HGP創英角ｺﾞｼｯｸUB" panose="020B0900000000000000" pitchFamily="50" charset="-128"/>
                </a:rPr>
                <a:t>倍</a:t>
              </a:r>
              <a:endParaRPr lang="en-US" altLang="ja-JP" sz="2400" b="1"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b="1" dirty="0" smtClean="0">
                  <a:solidFill>
                    <a:prstClr val="black"/>
                  </a:solidFill>
                  <a:latin typeface="ＭＳ Ｐゴシック" panose="020B0600070205080204" pitchFamily="50" charset="-128"/>
                  <a:ea typeface="ＭＳ Ｐゴシック" panose="020B0600070205080204" pitchFamily="50" charset="-128"/>
                </a:rPr>
                <a:t>（全死因</a:t>
              </a:r>
              <a:r>
                <a:rPr lang="en-US" altLang="ja-JP" sz="2400" b="1" dirty="0" smtClean="0">
                  <a:solidFill>
                    <a:srgbClr val="FF0000"/>
                  </a:solidFill>
                  <a:latin typeface="HGP創英角ｺﾞｼｯｸUB" panose="020B0900000000000000" pitchFamily="50" charset="-128"/>
                  <a:ea typeface="HGP創英角ｺﾞｼｯｸUB" panose="020B0900000000000000" pitchFamily="50" charset="-128"/>
                </a:rPr>
                <a:t>1.</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29</a:t>
              </a:r>
              <a:r>
                <a:rPr lang="ja-JP" altLang="en-US" sz="2400" b="1" dirty="0" smtClean="0">
                  <a:solidFill>
                    <a:srgbClr val="FF0000"/>
                  </a:solidFill>
                  <a:latin typeface="HGP創英角ｺﾞｼｯｸUB" panose="020B0900000000000000" pitchFamily="50" charset="-128"/>
                  <a:ea typeface="HGP創英角ｺﾞｼｯｸUB" panose="020B0900000000000000" pitchFamily="50" charset="-128"/>
                </a:rPr>
                <a:t>倍</a:t>
              </a:r>
              <a:r>
                <a:rPr lang="ja-JP" altLang="en-US" b="1" dirty="0" smtClean="0">
                  <a:latin typeface="ＭＳ Ｐゴシック" panose="020B0600070205080204" pitchFamily="50" charset="-128"/>
                  <a:ea typeface="ＭＳ Ｐゴシック" panose="020B0600070205080204" pitchFamily="50" charset="-128"/>
                </a:rPr>
                <a:t>）</a:t>
              </a:r>
              <a:endParaRPr lang="ja-JP" altLang="en-US" b="1"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5724128" y="4729138"/>
              <a:ext cx="1584177" cy="738664"/>
            </a:xfrm>
            <a:prstGeom prst="rect">
              <a:avLst/>
            </a:prstGeom>
            <a:solidFill>
              <a:schemeClr val="bg1"/>
            </a:solidFill>
            <a:ln>
              <a:solidFill>
                <a:schemeClr val="bg1"/>
              </a:solidFill>
            </a:ln>
          </p:spPr>
          <p:txBody>
            <a:bodyPr wrap="square" rtlCol="0">
              <a:noAutofit/>
            </a:bodyPr>
            <a:lstStyle/>
            <a:p>
              <a:r>
                <a:rPr lang="ja-JP" altLang="en-US" b="1" dirty="0">
                  <a:solidFill>
                    <a:prstClr val="black"/>
                  </a:solidFill>
                </a:rPr>
                <a:t>すい</a:t>
              </a:r>
              <a:r>
                <a:rPr lang="ja-JP" altLang="en-US" b="1" dirty="0" smtClean="0">
                  <a:solidFill>
                    <a:prstClr val="black"/>
                  </a:solidFill>
                </a:rPr>
                <a:t>臓がん</a:t>
              </a:r>
              <a:endParaRPr lang="en-US" altLang="ja-JP" b="1" dirty="0" smtClean="0">
                <a:solidFill>
                  <a:prstClr val="black"/>
                </a:solidFill>
              </a:endParaRPr>
            </a:p>
            <a:p>
              <a:pPr algn="dist"/>
              <a:r>
                <a:rPr lang="ja-JP" altLang="en-US" b="1" dirty="0">
                  <a:solidFill>
                    <a:prstClr val="black"/>
                  </a:solidFill>
                </a:rPr>
                <a:t>　</a:t>
              </a:r>
              <a:r>
                <a:rPr lang="en-US" altLang="ja-JP"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1.6</a:t>
              </a:r>
              <a:r>
                <a:rPr lang="ja-JP" altLang="en-US" sz="2400" b="1" dirty="0" smtClean="0">
                  <a:solidFill>
                    <a:schemeClr val="tx2">
                      <a:lumMod val="60000"/>
                      <a:lumOff val="40000"/>
                    </a:schemeClr>
                  </a:solidFill>
                  <a:latin typeface="HGP創英角ｺﾞｼｯｸUB" panose="020B0900000000000000" pitchFamily="50" charset="-128"/>
                  <a:ea typeface="HGP創英角ｺﾞｼｯｸUB" panose="020B0900000000000000" pitchFamily="50" charset="-128"/>
                </a:rPr>
                <a:t>倍</a:t>
              </a:r>
              <a:endParaRPr lang="ja-JP" altLang="en-US" sz="2400" b="1"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grpSp>
      <p:pic>
        <p:nvPicPr>
          <p:cNvPr id="3075" name="Picture 3" descr="http://www.med.or.jp/people/nonsmoking/canser/images/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3384550"/>
            <a:ext cx="114300" cy="1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4479634"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ja-JP" altLang="ja-JP" dirty="0" smtClean="0">
                <a:solidFill>
                  <a:prstClr val="black"/>
                </a:solidFill>
                <a:latin typeface="Arial" charset="0"/>
                <a:cs typeface="ＭＳ Ｐゴシック" charset="-128"/>
              </a:rPr>
              <a:t/>
            </a:r>
            <a:br>
              <a:rPr lang="ja-JP" altLang="ja-JP" dirty="0" smtClean="0">
                <a:solidFill>
                  <a:prstClr val="black"/>
                </a:solidFill>
                <a:latin typeface="Arial" charset="0"/>
                <a:cs typeface="ＭＳ Ｐゴシック" charset="-128"/>
              </a:rPr>
            </a:br>
            <a:r>
              <a:rPr lang="ja-JP" altLang="ja-JP" dirty="0" smtClean="0">
                <a:solidFill>
                  <a:prstClr val="black"/>
                </a:solidFill>
                <a:latin typeface="Arial" charset="0"/>
                <a:cs typeface="ＭＳ Ｐゴシック" charset="-128"/>
              </a:rPr>
              <a:t/>
            </a:r>
            <a:br>
              <a:rPr lang="ja-JP" altLang="ja-JP" dirty="0" smtClean="0">
                <a:solidFill>
                  <a:prstClr val="black"/>
                </a:solidFill>
                <a:latin typeface="Arial" charset="0"/>
                <a:cs typeface="ＭＳ Ｐゴシック" charset="-128"/>
              </a:rPr>
            </a:br>
            <a:endParaRPr lang="ja-JP" altLang="ja-JP" dirty="0" smtClean="0">
              <a:solidFill>
                <a:prstClr val="black"/>
              </a:solidFill>
              <a:latin typeface="Arial" charset="0"/>
              <a:cs typeface="ＭＳ Ｐゴシック" charset="-128"/>
            </a:endParaRPr>
          </a:p>
        </p:txBody>
      </p:sp>
      <p:sp>
        <p:nvSpPr>
          <p:cNvPr id="7" name="角丸四角形 6"/>
          <p:cNvSpPr/>
          <p:nvPr/>
        </p:nvSpPr>
        <p:spPr>
          <a:xfrm>
            <a:off x="1115616" y="221535"/>
            <a:ext cx="7416824"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latin typeface="HGP創英角ﾎﾟｯﾌﾟ体" panose="040B0A00000000000000" pitchFamily="50" charset="-128"/>
                <a:ea typeface="HGP創英角ﾎﾟｯﾌﾟ体" panose="040B0A00000000000000" pitchFamily="50" charset="-128"/>
              </a:rPr>
              <a:t>たばこ</a:t>
            </a:r>
            <a:r>
              <a:rPr lang="ja-JP" altLang="en-US" sz="4000" dirty="0" smtClean="0">
                <a:solidFill>
                  <a:prstClr val="white"/>
                </a:solidFill>
                <a:latin typeface="HGP創英角ﾎﾟｯﾌﾟ体" panose="040B0A00000000000000" pitchFamily="50" charset="-128"/>
                <a:ea typeface="HGP創英角ﾎﾟｯﾌﾟ体" panose="040B0A00000000000000" pitchFamily="50" charset="-128"/>
              </a:rPr>
              <a:t>で高まるがん死亡の危険</a:t>
            </a:r>
            <a:endParaRPr lang="ja-JP" altLang="en-US" sz="4000" dirty="0">
              <a:solidFill>
                <a:prstClr val="white"/>
              </a:solidFill>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5724128" y="6147576"/>
            <a:ext cx="3419872" cy="7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資料：「平山らによる計画調査（</a:t>
            </a:r>
            <a:r>
              <a:rPr lang="en-US" altLang="ja-JP" sz="1400" dirty="0" smtClean="0">
                <a:solidFill>
                  <a:prstClr val="black"/>
                </a:solidFill>
              </a:rPr>
              <a:t>1966</a:t>
            </a:r>
            <a:r>
              <a:rPr lang="ja-JP" altLang="en-US" sz="1400" dirty="0" smtClean="0">
                <a:solidFill>
                  <a:prstClr val="black"/>
                </a:solidFill>
              </a:rPr>
              <a:t>～</a:t>
            </a:r>
            <a:r>
              <a:rPr lang="en-US" altLang="ja-JP" sz="1400" dirty="0" smtClean="0">
                <a:solidFill>
                  <a:prstClr val="black"/>
                </a:solidFill>
              </a:rPr>
              <a:t>82</a:t>
            </a:r>
            <a:r>
              <a:rPr lang="ja-JP" altLang="en-US" sz="1400" dirty="0" smtClean="0">
                <a:solidFill>
                  <a:prstClr val="black"/>
                </a:solidFill>
              </a:rPr>
              <a:t>）」</a:t>
            </a:r>
            <a:endParaRPr lang="ja-JP" altLang="en-US" sz="1400" dirty="0">
              <a:solidFill>
                <a:prstClr val="black"/>
              </a:solidFill>
            </a:endParaRPr>
          </a:p>
        </p:txBody>
      </p:sp>
      <p:sp>
        <p:nvSpPr>
          <p:cNvPr id="6" name="円/楕円 5"/>
          <p:cNvSpPr/>
          <p:nvPr/>
        </p:nvSpPr>
        <p:spPr>
          <a:xfrm>
            <a:off x="1259632" y="6021287"/>
            <a:ext cx="504056" cy="507729"/>
          </a:xfrm>
          <a:prstGeom prst="ellipse">
            <a:avLst/>
          </a:prstGeom>
          <a:solidFill>
            <a:srgbClr val="EC84B3"/>
          </a:solidFill>
          <a:ln>
            <a:solidFill>
              <a:srgbClr val="EC8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女</a:t>
            </a:r>
            <a:endParaRPr kumimoji="1" lang="ja-JP" altLang="en-US" sz="2000" b="1" dirty="0">
              <a:solidFill>
                <a:schemeClr val="tx1"/>
              </a:solidFill>
              <a:latin typeface="+mn-ea"/>
            </a:endParaRPr>
          </a:p>
        </p:txBody>
      </p:sp>
      <p:sp>
        <p:nvSpPr>
          <p:cNvPr id="8" name="正方形/長方形 7"/>
          <p:cNvSpPr/>
          <p:nvPr/>
        </p:nvSpPr>
        <p:spPr>
          <a:xfrm>
            <a:off x="1511660" y="1052737"/>
            <a:ext cx="6444717" cy="7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HGP創英角ﾎﾟｯﾌﾟ体" panose="040B0A00000000000000" pitchFamily="50" charset="-128"/>
                <a:ea typeface="HGP創英角ﾎﾟｯﾌﾟ体" panose="040B0A00000000000000" pitchFamily="50" charset="-128"/>
              </a:rPr>
              <a:t>たばこを吸わない人と比べて</a:t>
            </a:r>
            <a:endParaRPr kumimoji="1" lang="en-US" altLang="ja-JP" sz="22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200" dirty="0" smtClean="0">
                <a:solidFill>
                  <a:schemeClr val="tx1"/>
                </a:solidFill>
                <a:latin typeface="HGP創英角ﾎﾟｯﾌﾟ体" panose="040B0A00000000000000" pitchFamily="50" charset="-128"/>
                <a:ea typeface="HGP創英角ﾎﾟｯﾌﾟ体" panose="040B0A00000000000000" pitchFamily="50" charset="-128"/>
              </a:rPr>
              <a:t>たばこを吸う人ががん</a:t>
            </a:r>
            <a:r>
              <a:rPr lang="ja-JP" altLang="en-US" sz="2200" dirty="0" smtClean="0">
                <a:solidFill>
                  <a:schemeClr val="tx1"/>
                </a:solidFill>
                <a:latin typeface="HGP創英角ﾎﾟｯﾌﾟ体" panose="040B0A00000000000000" pitchFamily="50" charset="-128"/>
                <a:ea typeface="HGP創英角ﾎﾟｯﾌﾟ体" panose="040B0A00000000000000" pitchFamily="50" charset="-128"/>
              </a:rPr>
              <a:t>で亡くなる</a:t>
            </a:r>
            <a:r>
              <a:rPr kumimoji="1" lang="ja-JP" altLang="en-US" sz="2200" dirty="0" smtClean="0">
                <a:solidFill>
                  <a:schemeClr val="tx1"/>
                </a:solidFill>
                <a:latin typeface="HGP創英角ﾎﾟｯﾌﾟ体" panose="040B0A00000000000000" pitchFamily="50" charset="-128"/>
                <a:ea typeface="HGP創英角ﾎﾟｯﾌﾟ体" panose="040B0A00000000000000" pitchFamily="50" charset="-128"/>
              </a:rPr>
              <a:t>危険度（男性）</a:t>
            </a:r>
            <a:endPar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156129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7744</TotalTime>
  <Words>2905</Words>
  <Application>Microsoft Office PowerPoint</Application>
  <PresentationFormat>画面に合わせる (4:3)</PresentationFormat>
  <Paragraphs>288</Paragraphs>
  <Slides>23</Slides>
  <Notes>22</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23</vt:i4>
      </vt:variant>
    </vt:vector>
  </HeadingPairs>
  <TitlesOfParts>
    <vt:vector size="39" baseType="lpstr">
      <vt:lpstr>HGP創英角ｺﾞｼｯｸUB</vt:lpstr>
      <vt:lpstr>HGP創英角ﾎﾟｯﾌﾟ体</vt:lpstr>
      <vt:lpstr>HGS創英角ﾎﾟｯﾌﾟ体</vt:lpstr>
      <vt:lpstr>HG丸ｺﾞｼｯｸM-PRO</vt:lpstr>
      <vt:lpstr>Meiryo UI</vt:lpstr>
      <vt:lpstr>ＭＳ Ｐゴシック</vt:lpstr>
      <vt:lpstr>メイリオ</vt:lpstr>
      <vt:lpstr>游ゴシック</vt:lpstr>
      <vt:lpstr>游ゴシック Light</vt:lpstr>
      <vt:lpstr>Arial</vt:lpstr>
      <vt:lpstr>Calibri</vt:lpstr>
      <vt:lpstr>Calibri Light</vt:lpstr>
      <vt:lpstr>Office ​​テーマ</vt:lpstr>
      <vt:lpstr>1_Office ​​テーマ</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mieken</cp:lastModifiedBy>
  <cp:revision>378</cp:revision>
  <cp:lastPrinted>2020-07-02T09:53:37Z</cp:lastPrinted>
  <dcterms:created xsi:type="dcterms:W3CDTF">2013-02-25T07:52:04Z</dcterms:created>
  <dcterms:modified xsi:type="dcterms:W3CDTF">2020-12-24T00:40:36Z</dcterms:modified>
</cp:coreProperties>
</file>