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handoutMasterIdLst>
    <p:handoutMasterId r:id="rId25"/>
  </p:handoutMasterIdLst>
  <p:sldIdLst>
    <p:sldId id="271" r:id="rId4"/>
    <p:sldId id="278" r:id="rId5"/>
    <p:sldId id="274" r:id="rId6"/>
    <p:sldId id="263" r:id="rId7"/>
    <p:sldId id="286" r:id="rId8"/>
    <p:sldId id="295" r:id="rId9"/>
    <p:sldId id="272" r:id="rId10"/>
    <p:sldId id="287" r:id="rId11"/>
    <p:sldId id="268" r:id="rId12"/>
    <p:sldId id="265" r:id="rId13"/>
    <p:sldId id="267" r:id="rId14"/>
    <p:sldId id="289" r:id="rId15"/>
    <p:sldId id="292" r:id="rId16"/>
    <p:sldId id="283" r:id="rId17"/>
    <p:sldId id="293" r:id="rId18"/>
    <p:sldId id="270" r:id="rId19"/>
    <p:sldId id="294" r:id="rId20"/>
    <p:sldId id="296" r:id="rId21"/>
    <p:sldId id="297" r:id="rId22"/>
    <p:sldId id="285" r:id="rId23"/>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B71"/>
    <a:srgbClr val="F2B800"/>
    <a:srgbClr val="D632A7"/>
    <a:srgbClr val="D6A300"/>
    <a:srgbClr val="A42CA7"/>
    <a:srgbClr val="FAF472"/>
    <a:srgbClr val="007434"/>
    <a:srgbClr val="4562BF"/>
    <a:srgbClr val="497DBB"/>
    <a:srgbClr val="DBF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69718" autoAdjust="0"/>
  </p:normalViewPr>
  <p:slideViewPr>
    <p:cSldViewPr>
      <p:cViewPr varScale="1">
        <p:scale>
          <a:sx n="52" d="100"/>
          <a:sy n="52" d="100"/>
        </p:scale>
        <p:origin x="192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交通事故負傷者</c:v>
                </c:pt>
              </c:strCache>
            </c:strRef>
          </c:tx>
          <c:spPr>
            <a:solidFill>
              <a:schemeClr val="accent1"/>
            </a:solidFill>
            <a:ln>
              <a:noFill/>
            </a:ln>
            <a:effectLst/>
          </c:spPr>
          <c:invertIfNegative val="0"/>
          <c:cat>
            <c:strRef>
              <c:f>Sheet1!$B$1</c:f>
              <c:strCache>
                <c:ptCount val="1"/>
                <c:pt idx="0">
                  <c:v>三重県</c:v>
                </c:pt>
              </c:strCache>
            </c:strRef>
          </c:cat>
          <c:val>
            <c:numRef>
              <c:f>Sheet1!$B$2</c:f>
              <c:numCache>
                <c:formatCode>General</c:formatCode>
                <c:ptCount val="1"/>
                <c:pt idx="0">
                  <c:v>6038</c:v>
                </c:pt>
              </c:numCache>
            </c:numRef>
          </c:val>
          <c:extLst>
            <c:ext xmlns:c16="http://schemas.microsoft.com/office/drawing/2014/chart" uri="{C3380CC4-5D6E-409C-BE32-E72D297353CC}">
              <c16:uniqueId val="{00000000-94C3-488C-B26A-01B7EE8DE7A6}"/>
            </c:ext>
          </c:extLst>
        </c:ser>
        <c:ser>
          <c:idx val="1"/>
          <c:order val="1"/>
          <c:tx>
            <c:strRef>
              <c:f>Sheet1!$A$3</c:f>
              <c:strCache>
                <c:ptCount val="1"/>
                <c:pt idx="0">
                  <c:v>がん罹患</c:v>
                </c:pt>
              </c:strCache>
            </c:strRef>
          </c:tx>
          <c:spPr>
            <a:solidFill>
              <a:schemeClr val="accent2"/>
            </a:solidFill>
            <a:ln>
              <a:noFill/>
            </a:ln>
            <a:effectLst/>
          </c:spPr>
          <c:invertIfNegative val="0"/>
          <c:cat>
            <c:strRef>
              <c:f>Sheet1!$B$1</c:f>
              <c:strCache>
                <c:ptCount val="1"/>
                <c:pt idx="0">
                  <c:v>三重県</c:v>
                </c:pt>
              </c:strCache>
            </c:strRef>
          </c:cat>
          <c:val>
            <c:numRef>
              <c:f>Sheet1!$B$3</c:f>
              <c:numCache>
                <c:formatCode>General</c:formatCode>
                <c:ptCount val="1"/>
                <c:pt idx="0">
                  <c:v>14277</c:v>
                </c:pt>
              </c:numCache>
            </c:numRef>
          </c:val>
          <c:extLst>
            <c:ext xmlns:c16="http://schemas.microsoft.com/office/drawing/2014/chart" uri="{C3380CC4-5D6E-409C-BE32-E72D297353CC}">
              <c16:uniqueId val="{00000001-94C3-488C-B26A-01B7EE8DE7A6}"/>
            </c:ext>
          </c:extLst>
        </c:ser>
        <c:dLbls>
          <c:showLegendKey val="0"/>
          <c:showVal val="0"/>
          <c:showCatName val="0"/>
          <c:showSerName val="0"/>
          <c:showPercent val="0"/>
          <c:showBubbleSize val="0"/>
        </c:dLbls>
        <c:gapWidth val="219"/>
        <c:overlap val="-27"/>
        <c:axId val="751951615"/>
        <c:axId val="751957439"/>
      </c:barChart>
      <c:catAx>
        <c:axId val="75195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mn-cs"/>
              </a:defRPr>
            </a:pPr>
            <a:endParaRPr lang="ja-JP"/>
          </a:p>
        </c:txPr>
        <c:crossAx val="751957439"/>
        <c:crosses val="autoZero"/>
        <c:auto val="1"/>
        <c:lblAlgn val="ctr"/>
        <c:lblOffset val="100"/>
        <c:noMultiLvlLbl val="0"/>
      </c:catAx>
      <c:valAx>
        <c:axId val="75195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mn-cs"/>
              </a:defRPr>
            </a:pPr>
            <a:endParaRPr lang="ja-JP"/>
          </a:p>
        </c:txPr>
        <c:crossAx val="751951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交通事故負傷者</c:v>
                </c:pt>
              </c:strCache>
            </c:strRef>
          </c:tx>
          <c:spPr>
            <a:solidFill>
              <a:schemeClr val="accent1"/>
            </a:solidFill>
            <a:ln>
              <a:noFill/>
            </a:ln>
            <a:effectLst/>
          </c:spPr>
          <c:invertIfNegative val="0"/>
          <c:cat>
            <c:strRef>
              <c:f>Sheet1!$B$1:$C$1</c:f>
              <c:strCache>
                <c:ptCount val="2"/>
                <c:pt idx="0">
                  <c:v>三重県</c:v>
                </c:pt>
                <c:pt idx="1">
                  <c:v>全国</c:v>
                </c:pt>
              </c:strCache>
            </c:strRef>
          </c:cat>
          <c:val>
            <c:numRef>
              <c:f>Sheet1!$B$2:$C$2</c:f>
              <c:numCache>
                <c:formatCode>General</c:formatCode>
                <c:ptCount val="2"/>
                <c:pt idx="0">
                  <c:v>6038</c:v>
                </c:pt>
                <c:pt idx="1">
                  <c:v>618853</c:v>
                </c:pt>
              </c:numCache>
            </c:numRef>
          </c:val>
          <c:extLst>
            <c:ext xmlns:c16="http://schemas.microsoft.com/office/drawing/2014/chart" uri="{C3380CC4-5D6E-409C-BE32-E72D297353CC}">
              <c16:uniqueId val="{00000000-163A-4E0D-ADFB-A9839531E67A}"/>
            </c:ext>
          </c:extLst>
        </c:ser>
        <c:ser>
          <c:idx val="1"/>
          <c:order val="1"/>
          <c:tx>
            <c:strRef>
              <c:f>Sheet1!$A$3</c:f>
              <c:strCache>
                <c:ptCount val="1"/>
                <c:pt idx="0">
                  <c:v>がん罹患</c:v>
                </c:pt>
              </c:strCache>
            </c:strRef>
          </c:tx>
          <c:spPr>
            <a:solidFill>
              <a:schemeClr val="accent2"/>
            </a:solidFill>
            <a:ln>
              <a:noFill/>
            </a:ln>
            <a:effectLst/>
          </c:spPr>
          <c:invertIfNegative val="0"/>
          <c:cat>
            <c:strRef>
              <c:f>Sheet1!$B$1:$C$1</c:f>
              <c:strCache>
                <c:ptCount val="2"/>
                <c:pt idx="0">
                  <c:v>三重県</c:v>
                </c:pt>
                <c:pt idx="1">
                  <c:v>全国</c:v>
                </c:pt>
              </c:strCache>
            </c:strRef>
          </c:cat>
          <c:val>
            <c:numRef>
              <c:f>Sheet1!$B$3:$C$3</c:f>
              <c:numCache>
                <c:formatCode>General</c:formatCode>
                <c:ptCount val="2"/>
                <c:pt idx="0">
                  <c:v>14277</c:v>
                </c:pt>
                <c:pt idx="1">
                  <c:v>995132</c:v>
                </c:pt>
              </c:numCache>
            </c:numRef>
          </c:val>
          <c:extLst>
            <c:ext xmlns:c16="http://schemas.microsoft.com/office/drawing/2014/chart" uri="{C3380CC4-5D6E-409C-BE32-E72D297353CC}">
              <c16:uniqueId val="{00000001-163A-4E0D-ADFB-A9839531E67A}"/>
            </c:ext>
          </c:extLst>
        </c:ser>
        <c:dLbls>
          <c:showLegendKey val="0"/>
          <c:showVal val="0"/>
          <c:showCatName val="0"/>
          <c:showSerName val="0"/>
          <c:showPercent val="0"/>
          <c:showBubbleSize val="0"/>
        </c:dLbls>
        <c:gapWidth val="219"/>
        <c:overlap val="-27"/>
        <c:axId val="750150943"/>
        <c:axId val="751953279"/>
      </c:barChart>
      <c:catAx>
        <c:axId val="75015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mn-cs"/>
              </a:defRPr>
            </a:pPr>
            <a:endParaRPr lang="ja-JP"/>
          </a:p>
        </c:txPr>
        <c:crossAx val="751953279"/>
        <c:crosses val="autoZero"/>
        <c:auto val="1"/>
        <c:lblAlgn val="ctr"/>
        <c:lblOffset val="100"/>
        <c:noMultiLvlLbl val="0"/>
      </c:catAx>
      <c:valAx>
        <c:axId val="751953279"/>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Arial" panose="020B0604020202020204" pitchFamily="34" charset="0"/>
              </a:defRPr>
            </a:pPr>
            <a:endParaRPr lang="ja-JP"/>
          </a:p>
        </c:txPr>
        <c:crossAx val="7501509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 (2)'!$A$2</c:f>
              <c:strCache>
                <c:ptCount val="1"/>
                <c:pt idx="0">
                  <c:v>交通事故</c:v>
                </c:pt>
              </c:strCache>
            </c:strRef>
          </c:tx>
          <c:spPr>
            <a:solidFill>
              <a:schemeClr val="accent1"/>
            </a:solidFill>
            <a:ln>
              <a:noFill/>
            </a:ln>
            <a:effectLst/>
          </c:spPr>
          <c:invertIfNegative val="0"/>
          <c:cat>
            <c:strRef>
              <c:f>'Sheet1 (2)'!$B$1:$C$1</c:f>
              <c:strCache>
                <c:ptCount val="2"/>
                <c:pt idx="0">
                  <c:v>負傷者/罹患者数</c:v>
                </c:pt>
                <c:pt idx="1">
                  <c:v>死亡者数</c:v>
                </c:pt>
              </c:strCache>
            </c:strRef>
          </c:cat>
          <c:val>
            <c:numRef>
              <c:f>'Sheet1 (2)'!$B$2:$C$2</c:f>
              <c:numCache>
                <c:formatCode>General</c:formatCode>
                <c:ptCount val="2"/>
                <c:pt idx="0">
                  <c:v>618853</c:v>
                </c:pt>
                <c:pt idx="1">
                  <c:v>3904</c:v>
                </c:pt>
              </c:numCache>
            </c:numRef>
          </c:val>
          <c:extLst>
            <c:ext xmlns:c16="http://schemas.microsoft.com/office/drawing/2014/chart" uri="{C3380CC4-5D6E-409C-BE32-E72D297353CC}">
              <c16:uniqueId val="{00000000-1BC3-4FB9-810A-994302A490B9}"/>
            </c:ext>
          </c:extLst>
        </c:ser>
        <c:ser>
          <c:idx val="1"/>
          <c:order val="1"/>
          <c:tx>
            <c:strRef>
              <c:f>'Sheet1 (2)'!$A$3</c:f>
              <c:strCache>
                <c:ptCount val="1"/>
                <c:pt idx="0">
                  <c:v>がん</c:v>
                </c:pt>
              </c:strCache>
            </c:strRef>
          </c:tx>
          <c:spPr>
            <a:solidFill>
              <a:schemeClr val="accent2"/>
            </a:solidFill>
            <a:ln>
              <a:noFill/>
            </a:ln>
            <a:effectLst/>
          </c:spPr>
          <c:invertIfNegative val="0"/>
          <c:cat>
            <c:strRef>
              <c:f>'Sheet1 (2)'!$B$1:$C$1</c:f>
              <c:strCache>
                <c:ptCount val="2"/>
                <c:pt idx="0">
                  <c:v>負傷者/罹患者数</c:v>
                </c:pt>
                <c:pt idx="1">
                  <c:v>死亡者数</c:v>
                </c:pt>
              </c:strCache>
            </c:strRef>
          </c:cat>
          <c:val>
            <c:numRef>
              <c:f>'Sheet1 (2)'!$B$3:$C$3</c:f>
              <c:numCache>
                <c:formatCode>General</c:formatCode>
                <c:ptCount val="2"/>
                <c:pt idx="0">
                  <c:v>995132</c:v>
                </c:pt>
                <c:pt idx="1">
                  <c:v>373584</c:v>
                </c:pt>
              </c:numCache>
            </c:numRef>
          </c:val>
          <c:extLst>
            <c:ext xmlns:c16="http://schemas.microsoft.com/office/drawing/2014/chart" uri="{C3380CC4-5D6E-409C-BE32-E72D297353CC}">
              <c16:uniqueId val="{00000001-1BC3-4FB9-810A-994302A490B9}"/>
            </c:ext>
          </c:extLst>
        </c:ser>
        <c:dLbls>
          <c:showLegendKey val="0"/>
          <c:showVal val="0"/>
          <c:showCatName val="0"/>
          <c:showSerName val="0"/>
          <c:showPercent val="0"/>
          <c:showBubbleSize val="0"/>
        </c:dLbls>
        <c:gapWidth val="219"/>
        <c:overlap val="-27"/>
        <c:axId val="750150943"/>
        <c:axId val="751953279"/>
      </c:barChart>
      <c:catAx>
        <c:axId val="75015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mn-cs"/>
              </a:defRPr>
            </a:pPr>
            <a:endParaRPr lang="ja-JP"/>
          </a:p>
        </c:txPr>
        <c:crossAx val="751953279"/>
        <c:crosses val="autoZero"/>
        <c:auto val="1"/>
        <c:lblAlgn val="ctr"/>
        <c:lblOffset val="100"/>
        <c:noMultiLvlLbl val="0"/>
      </c:catAx>
      <c:valAx>
        <c:axId val="751953279"/>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Arial" panose="020B0604020202020204" pitchFamily="34" charset="0"/>
              </a:defRPr>
            </a:pPr>
            <a:endParaRPr lang="ja-JP"/>
          </a:p>
        </c:txPr>
        <c:crossAx val="7501509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GS創英角ﾎﾟｯﾌﾟ体" panose="040B0A00000000000000" pitchFamily="50" charset="-128"/>
              <a:ea typeface="HGS創英角ﾎﾟｯﾌﾟ体" panose="040B0A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8E0DA-393C-4722-BFE8-21AFD6852DFA}" type="doc">
      <dgm:prSet loTypeId="urn:microsoft.com/office/officeart/2005/8/layout/arrow2" loCatId="process" qsTypeId="urn:microsoft.com/office/officeart/2005/8/quickstyle/simple1" qsCatId="simple" csTypeId="urn:microsoft.com/office/officeart/2005/8/colors/accent1_2" csCatId="accent1" phldr="1"/>
      <dgm:spPr/>
    </dgm:pt>
    <dgm:pt modelId="{64DA35B4-1605-4786-9C98-5E43A3C2BE89}">
      <dgm:prSet phldrT="[テキスト]"/>
      <dgm:spPr/>
      <dgm:t>
        <a:bodyPr/>
        <a:lstStyle/>
        <a:p>
          <a:r>
            <a:rPr kumimoji="1" lang="en-US" altLang="ja-JP" dirty="0" smtClean="0"/>
            <a:t>10</a:t>
          </a:r>
          <a:r>
            <a:rPr kumimoji="1" lang="ja-JP" altLang="en-US" dirty="0" smtClean="0"/>
            <a:t>才</a:t>
          </a:r>
          <a:endParaRPr kumimoji="1" lang="ja-JP" altLang="en-US" dirty="0"/>
        </a:p>
      </dgm:t>
    </dgm:pt>
    <dgm:pt modelId="{CF685801-DA63-4D39-B3CF-BDB151D7CB44}" type="parTrans" cxnId="{C5083C67-227B-4EA6-A088-3A5FF9D97C35}">
      <dgm:prSet/>
      <dgm:spPr/>
      <dgm:t>
        <a:bodyPr/>
        <a:lstStyle/>
        <a:p>
          <a:endParaRPr kumimoji="1" lang="ja-JP" altLang="en-US"/>
        </a:p>
      </dgm:t>
    </dgm:pt>
    <dgm:pt modelId="{F62CDE6F-E4C1-42F5-B60F-01F1D2CD1EF5}" type="sibTrans" cxnId="{C5083C67-227B-4EA6-A088-3A5FF9D97C35}">
      <dgm:prSet/>
      <dgm:spPr/>
      <dgm:t>
        <a:bodyPr/>
        <a:lstStyle/>
        <a:p>
          <a:endParaRPr kumimoji="1" lang="ja-JP" altLang="en-US"/>
        </a:p>
      </dgm:t>
    </dgm:pt>
    <dgm:pt modelId="{50886585-31A4-40FD-A23C-021C4BDC1F5D}">
      <dgm:prSet phldrT="[テキスト]"/>
      <dgm:spPr/>
      <dgm:t>
        <a:bodyPr/>
        <a:lstStyle/>
        <a:p>
          <a:r>
            <a:rPr kumimoji="1" lang="en-US" altLang="ja-JP" dirty="0" smtClean="0"/>
            <a:t>50</a:t>
          </a:r>
          <a:r>
            <a:rPr kumimoji="1" lang="ja-JP" altLang="en-US" dirty="0" smtClean="0"/>
            <a:t>才</a:t>
          </a:r>
          <a:endParaRPr kumimoji="1" lang="ja-JP" altLang="en-US" dirty="0"/>
        </a:p>
      </dgm:t>
    </dgm:pt>
    <dgm:pt modelId="{309F884E-128C-4934-9BA1-45EB4C72A18C}" type="parTrans" cxnId="{5E40CCC0-A032-4D30-97F0-6F5E0CB4A1BA}">
      <dgm:prSet/>
      <dgm:spPr/>
      <dgm:t>
        <a:bodyPr/>
        <a:lstStyle/>
        <a:p>
          <a:endParaRPr kumimoji="1" lang="ja-JP" altLang="en-US"/>
        </a:p>
      </dgm:t>
    </dgm:pt>
    <dgm:pt modelId="{3D6CFA87-BDEC-46B5-B0B6-EA33EAE02B23}" type="sibTrans" cxnId="{5E40CCC0-A032-4D30-97F0-6F5E0CB4A1BA}">
      <dgm:prSet/>
      <dgm:spPr/>
      <dgm:t>
        <a:bodyPr/>
        <a:lstStyle/>
        <a:p>
          <a:endParaRPr kumimoji="1" lang="ja-JP" altLang="en-US"/>
        </a:p>
      </dgm:t>
    </dgm:pt>
    <dgm:pt modelId="{29D8C72A-49F3-4BF4-8148-365394DB0B71}">
      <dgm:prSet phldrT="[テキスト]"/>
      <dgm:spPr/>
      <dgm:t>
        <a:bodyPr/>
        <a:lstStyle/>
        <a:p>
          <a:r>
            <a:rPr kumimoji="1" lang="en-US" altLang="ja-JP" dirty="0" smtClean="0"/>
            <a:t>80</a:t>
          </a:r>
          <a:r>
            <a:rPr kumimoji="1" lang="ja-JP" altLang="en-US" dirty="0" smtClean="0"/>
            <a:t>才</a:t>
          </a:r>
          <a:endParaRPr kumimoji="1" lang="ja-JP" altLang="en-US" dirty="0"/>
        </a:p>
      </dgm:t>
    </dgm:pt>
    <dgm:pt modelId="{345CDF4F-B5AD-4586-B0C9-BCF359790C0D}" type="parTrans" cxnId="{AABBC084-E038-4B96-B21C-3D286C1C7062}">
      <dgm:prSet/>
      <dgm:spPr/>
      <dgm:t>
        <a:bodyPr/>
        <a:lstStyle/>
        <a:p>
          <a:endParaRPr kumimoji="1" lang="ja-JP" altLang="en-US"/>
        </a:p>
      </dgm:t>
    </dgm:pt>
    <dgm:pt modelId="{C3337366-FE5D-41BC-A512-BCE5B7041C00}" type="sibTrans" cxnId="{AABBC084-E038-4B96-B21C-3D286C1C7062}">
      <dgm:prSet/>
      <dgm:spPr/>
      <dgm:t>
        <a:bodyPr/>
        <a:lstStyle/>
        <a:p>
          <a:endParaRPr kumimoji="1" lang="ja-JP" altLang="en-US"/>
        </a:p>
      </dgm:t>
    </dgm:pt>
    <dgm:pt modelId="{AFFE285D-D914-4879-AF11-62F18C3666DA}" type="pres">
      <dgm:prSet presAssocID="{6728E0DA-393C-4722-BFE8-21AFD6852DFA}" presName="arrowDiagram" presStyleCnt="0">
        <dgm:presLayoutVars>
          <dgm:chMax val="5"/>
          <dgm:dir/>
          <dgm:resizeHandles val="exact"/>
        </dgm:presLayoutVars>
      </dgm:prSet>
      <dgm:spPr/>
    </dgm:pt>
    <dgm:pt modelId="{58409E92-5463-4EDD-AF11-EBA7D66FCD51}" type="pres">
      <dgm:prSet presAssocID="{6728E0DA-393C-4722-BFE8-21AFD6852DFA}" presName="arrow" presStyleLbl="bgShp" presStyleIdx="0" presStyleCnt="1" custScaleX="245137" custLinFactNeighborX="-1655" custLinFactNeighborY="8560"/>
      <dgm:spPr>
        <a:solidFill>
          <a:srgbClr val="FF0000"/>
        </a:solidFill>
        <a:ln w="19050">
          <a:solidFill>
            <a:srgbClr val="FF0000"/>
          </a:solidFill>
        </a:ln>
        <a:effectLst>
          <a:glow rad="1905000">
            <a:schemeClr val="accent1">
              <a:alpha val="0"/>
            </a:schemeClr>
          </a:glow>
        </a:effectLst>
      </dgm:spPr>
    </dgm:pt>
    <dgm:pt modelId="{3435ABFC-0CFC-47B8-A0E0-69B5B7AB674E}" type="pres">
      <dgm:prSet presAssocID="{6728E0DA-393C-4722-BFE8-21AFD6852DFA}" presName="arrowDiagram3" presStyleCnt="0"/>
      <dgm:spPr/>
    </dgm:pt>
    <dgm:pt modelId="{C5DA6FDE-8D38-4F15-8C17-A973CCB9D8F4}" type="pres">
      <dgm:prSet presAssocID="{64DA35B4-1605-4786-9C98-5E43A3C2BE89}" presName="bullet3a" presStyleLbl="node1" presStyleIdx="0" presStyleCnt="3" custLinFactX="-1300000" custLinFactY="100000" custLinFactNeighborX="-1318488" custLinFactNeighborY="185567"/>
      <dgm:spPr/>
    </dgm:pt>
    <dgm:pt modelId="{D478C000-C70B-46BB-8857-242ABB11EB1A}" type="pres">
      <dgm:prSet presAssocID="{64DA35B4-1605-4786-9C98-5E43A3C2BE89}" presName="textBox3a" presStyleLbl="revTx" presStyleIdx="0" presStyleCnt="3" custLinFactX="-145706" custLinFactNeighborX="-200000" custLinFactNeighborY="-22077">
        <dgm:presLayoutVars>
          <dgm:bulletEnabled val="1"/>
        </dgm:presLayoutVars>
      </dgm:prSet>
      <dgm:spPr/>
      <dgm:t>
        <a:bodyPr/>
        <a:lstStyle/>
        <a:p>
          <a:endParaRPr kumimoji="1" lang="ja-JP" altLang="en-US"/>
        </a:p>
      </dgm:t>
    </dgm:pt>
    <dgm:pt modelId="{D487D9E3-8FFF-44EA-B77E-BCDC4F4DAF5B}" type="pres">
      <dgm:prSet presAssocID="{50886585-31A4-40FD-A23C-021C4BDC1F5D}" presName="bullet3b" presStyleLbl="node1" presStyleIdx="1" presStyleCnt="3" custLinFactX="100000" custLinFactNeighborX="105320" custLinFactNeighborY="-83034"/>
      <dgm:spPr/>
    </dgm:pt>
    <dgm:pt modelId="{17AF9A0D-DDEB-45A9-95B7-636A09F755E7}" type="pres">
      <dgm:prSet presAssocID="{50886585-31A4-40FD-A23C-021C4BDC1F5D}" presName="textBox3b" presStyleLbl="revTx" presStyleIdx="1" presStyleCnt="3" custScaleX="131410" custScaleY="67154" custLinFactNeighborX="0" custLinFactNeighborY="13511">
        <dgm:presLayoutVars>
          <dgm:bulletEnabled val="1"/>
        </dgm:presLayoutVars>
      </dgm:prSet>
      <dgm:spPr/>
      <dgm:t>
        <a:bodyPr/>
        <a:lstStyle/>
        <a:p>
          <a:endParaRPr kumimoji="1" lang="ja-JP" altLang="en-US"/>
        </a:p>
      </dgm:t>
    </dgm:pt>
    <dgm:pt modelId="{6120277E-9E19-450F-B601-B475F762DBCE}" type="pres">
      <dgm:prSet presAssocID="{29D8C72A-49F3-4BF4-8148-365394DB0B71}" presName="bullet3c" presStyleLbl="node1" presStyleIdx="2" presStyleCnt="3" custLinFactX="593466" custLinFactNeighborX="600000" custLinFactNeighborY="-25462"/>
      <dgm:spPr/>
    </dgm:pt>
    <dgm:pt modelId="{0AD60305-B564-4089-BF0D-6050B1AD232B}" type="pres">
      <dgm:prSet presAssocID="{29D8C72A-49F3-4BF4-8148-365394DB0B71}" presName="textBox3c" presStyleLbl="revTx" presStyleIdx="2" presStyleCnt="3" custFlipVert="0" custScaleX="135415" custScaleY="43136" custLinFactX="100000" custLinFactNeighborX="195992" custLinFactNeighborY="16149">
        <dgm:presLayoutVars>
          <dgm:bulletEnabled val="1"/>
        </dgm:presLayoutVars>
      </dgm:prSet>
      <dgm:spPr/>
      <dgm:t>
        <a:bodyPr/>
        <a:lstStyle/>
        <a:p>
          <a:endParaRPr kumimoji="1" lang="ja-JP" altLang="en-US"/>
        </a:p>
      </dgm:t>
    </dgm:pt>
  </dgm:ptLst>
  <dgm:cxnLst>
    <dgm:cxn modelId="{ACD875BD-35DE-45B4-A476-35D65CE17B73}" type="presOf" srcId="{50886585-31A4-40FD-A23C-021C4BDC1F5D}" destId="{17AF9A0D-DDEB-45A9-95B7-636A09F755E7}" srcOrd="0" destOrd="0" presId="urn:microsoft.com/office/officeart/2005/8/layout/arrow2"/>
    <dgm:cxn modelId="{8305E8FB-CFB4-419F-BF0E-A0436BF30FC8}" type="presOf" srcId="{64DA35B4-1605-4786-9C98-5E43A3C2BE89}" destId="{D478C000-C70B-46BB-8857-242ABB11EB1A}" srcOrd="0" destOrd="0" presId="urn:microsoft.com/office/officeart/2005/8/layout/arrow2"/>
    <dgm:cxn modelId="{E81E77CE-D38F-4EFA-96E0-092728A87CFB}" type="presOf" srcId="{29D8C72A-49F3-4BF4-8148-365394DB0B71}" destId="{0AD60305-B564-4089-BF0D-6050B1AD232B}" srcOrd="0" destOrd="0" presId="urn:microsoft.com/office/officeart/2005/8/layout/arrow2"/>
    <dgm:cxn modelId="{5E40CCC0-A032-4D30-97F0-6F5E0CB4A1BA}" srcId="{6728E0DA-393C-4722-BFE8-21AFD6852DFA}" destId="{50886585-31A4-40FD-A23C-021C4BDC1F5D}" srcOrd="1" destOrd="0" parTransId="{309F884E-128C-4934-9BA1-45EB4C72A18C}" sibTransId="{3D6CFA87-BDEC-46B5-B0B6-EA33EAE02B23}"/>
    <dgm:cxn modelId="{98A8E0F4-5146-44A8-801F-0E70EC83582C}" type="presOf" srcId="{6728E0DA-393C-4722-BFE8-21AFD6852DFA}" destId="{AFFE285D-D914-4879-AF11-62F18C3666DA}" srcOrd="0" destOrd="0" presId="urn:microsoft.com/office/officeart/2005/8/layout/arrow2"/>
    <dgm:cxn modelId="{AABBC084-E038-4B96-B21C-3D286C1C7062}" srcId="{6728E0DA-393C-4722-BFE8-21AFD6852DFA}" destId="{29D8C72A-49F3-4BF4-8148-365394DB0B71}" srcOrd="2" destOrd="0" parTransId="{345CDF4F-B5AD-4586-B0C9-BCF359790C0D}" sibTransId="{C3337366-FE5D-41BC-A512-BCE5B7041C00}"/>
    <dgm:cxn modelId="{C5083C67-227B-4EA6-A088-3A5FF9D97C35}" srcId="{6728E0DA-393C-4722-BFE8-21AFD6852DFA}" destId="{64DA35B4-1605-4786-9C98-5E43A3C2BE89}" srcOrd="0" destOrd="0" parTransId="{CF685801-DA63-4D39-B3CF-BDB151D7CB44}" sibTransId="{F62CDE6F-E4C1-42F5-B60F-01F1D2CD1EF5}"/>
    <dgm:cxn modelId="{9A6E3432-ACF0-4BE8-A4E5-F70CDF321E3C}" type="presParOf" srcId="{AFFE285D-D914-4879-AF11-62F18C3666DA}" destId="{58409E92-5463-4EDD-AF11-EBA7D66FCD51}" srcOrd="0" destOrd="0" presId="urn:microsoft.com/office/officeart/2005/8/layout/arrow2"/>
    <dgm:cxn modelId="{373A747C-41F8-4A48-8CFA-7C66CD9B3A27}" type="presParOf" srcId="{AFFE285D-D914-4879-AF11-62F18C3666DA}" destId="{3435ABFC-0CFC-47B8-A0E0-69B5B7AB674E}" srcOrd="1" destOrd="0" presId="urn:microsoft.com/office/officeart/2005/8/layout/arrow2"/>
    <dgm:cxn modelId="{670BB3D3-1080-4B87-9C3B-C1AA778CA613}" type="presParOf" srcId="{3435ABFC-0CFC-47B8-A0E0-69B5B7AB674E}" destId="{C5DA6FDE-8D38-4F15-8C17-A973CCB9D8F4}" srcOrd="0" destOrd="0" presId="urn:microsoft.com/office/officeart/2005/8/layout/arrow2"/>
    <dgm:cxn modelId="{CCA234E1-1D2A-4156-8EAD-8E910E4C7639}" type="presParOf" srcId="{3435ABFC-0CFC-47B8-A0E0-69B5B7AB674E}" destId="{D478C000-C70B-46BB-8857-242ABB11EB1A}" srcOrd="1" destOrd="0" presId="urn:microsoft.com/office/officeart/2005/8/layout/arrow2"/>
    <dgm:cxn modelId="{A67A8A2D-CF59-4481-9B35-3213BB579760}" type="presParOf" srcId="{3435ABFC-0CFC-47B8-A0E0-69B5B7AB674E}" destId="{D487D9E3-8FFF-44EA-B77E-BCDC4F4DAF5B}" srcOrd="2" destOrd="0" presId="urn:microsoft.com/office/officeart/2005/8/layout/arrow2"/>
    <dgm:cxn modelId="{1706E40B-D0CE-4EB3-ACF9-182101135E8A}" type="presParOf" srcId="{3435ABFC-0CFC-47B8-A0E0-69B5B7AB674E}" destId="{17AF9A0D-DDEB-45A9-95B7-636A09F755E7}" srcOrd="3" destOrd="0" presId="urn:microsoft.com/office/officeart/2005/8/layout/arrow2"/>
    <dgm:cxn modelId="{6D63564D-3C75-4589-9C78-6CF21D9CC2BE}" type="presParOf" srcId="{3435ABFC-0CFC-47B8-A0E0-69B5B7AB674E}" destId="{6120277E-9E19-450F-B601-B475F762DBCE}" srcOrd="4" destOrd="0" presId="urn:microsoft.com/office/officeart/2005/8/layout/arrow2"/>
    <dgm:cxn modelId="{52F764F6-B634-4439-9735-AC4FBB7752A3}" type="presParOf" srcId="{3435ABFC-0CFC-47B8-A0E0-69B5B7AB674E}" destId="{0AD60305-B564-4089-BF0D-6050B1AD232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09E92-5463-4EDD-AF11-EBA7D66FCD51}">
      <dsp:nvSpPr>
        <dsp:cNvPr id="0" name=""/>
        <dsp:cNvSpPr/>
      </dsp:nvSpPr>
      <dsp:spPr>
        <a:xfrm>
          <a:off x="0" y="0"/>
          <a:ext cx="8727775" cy="2225229"/>
        </a:xfrm>
        <a:prstGeom prst="swooshArrow">
          <a:avLst>
            <a:gd name="adj1" fmla="val 25000"/>
            <a:gd name="adj2" fmla="val 25000"/>
          </a:avLst>
        </a:prstGeom>
        <a:solidFill>
          <a:srgbClr val="FF0000"/>
        </a:solidFill>
        <a:ln w="19050">
          <a:solidFill>
            <a:srgbClr val="FF0000"/>
          </a:solidFill>
        </a:ln>
        <a:effectLst>
          <a:glow rad="1905000">
            <a:schemeClr val="accent1">
              <a:alpha val="0"/>
            </a:schemeClr>
          </a:glow>
        </a:effectLst>
      </dsp:spPr>
      <dsp:style>
        <a:lnRef idx="0">
          <a:scrgbClr r="0" g="0" b="0"/>
        </a:lnRef>
        <a:fillRef idx="1">
          <a:scrgbClr r="0" g="0" b="0"/>
        </a:fillRef>
        <a:effectRef idx="0">
          <a:scrgbClr r="0" g="0" b="0"/>
        </a:effectRef>
        <a:fontRef idx="minor"/>
      </dsp:style>
    </dsp:sp>
    <dsp:sp modelId="{C5DA6FDE-8D38-4F15-8C17-A973CCB9D8F4}">
      <dsp:nvSpPr>
        <dsp:cNvPr id="0" name=""/>
        <dsp:cNvSpPr/>
      </dsp:nvSpPr>
      <dsp:spPr>
        <a:xfrm>
          <a:off x="667422" y="1800201"/>
          <a:ext cx="92569" cy="925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8C000-C70B-46BB-8857-242ABB11EB1A}">
      <dsp:nvSpPr>
        <dsp:cNvPr id="0" name=""/>
        <dsp:cNvSpPr/>
      </dsp:nvSpPr>
      <dsp:spPr>
        <a:xfrm>
          <a:off x="269771" y="1440162"/>
          <a:ext cx="829565" cy="64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051" tIns="0" rIns="0" bIns="0" numCol="1" spcCol="1270" anchor="t" anchorCtr="0">
          <a:noAutofit/>
        </a:bodyPr>
        <a:lstStyle/>
        <a:p>
          <a:pPr lvl="0" algn="l" defTabSz="1333500">
            <a:lnSpc>
              <a:spcPct val="90000"/>
            </a:lnSpc>
            <a:spcBef>
              <a:spcPct val="0"/>
            </a:spcBef>
            <a:spcAft>
              <a:spcPct val="35000"/>
            </a:spcAft>
          </a:pPr>
          <a:r>
            <a:rPr kumimoji="1" lang="en-US" altLang="ja-JP" sz="3000" kern="1200" dirty="0" smtClean="0"/>
            <a:t>10</a:t>
          </a:r>
          <a:r>
            <a:rPr kumimoji="1" lang="ja-JP" altLang="en-US" sz="3000" kern="1200" dirty="0" smtClean="0"/>
            <a:t>才</a:t>
          </a:r>
          <a:endParaRPr kumimoji="1" lang="ja-JP" altLang="en-US" sz="3000" kern="1200" dirty="0"/>
        </a:p>
      </dsp:txBody>
      <dsp:txXfrm>
        <a:off x="269771" y="1440162"/>
        <a:ext cx="829565" cy="643091"/>
      </dsp:txXfrm>
    </dsp:sp>
    <dsp:sp modelId="{D487D9E3-8FFF-44EA-B77E-BCDC4F4DAF5B}">
      <dsp:nvSpPr>
        <dsp:cNvPr id="0" name=""/>
        <dsp:cNvSpPr/>
      </dsp:nvSpPr>
      <dsp:spPr>
        <a:xfrm>
          <a:off x="4252025" y="792089"/>
          <a:ext cx="167337" cy="167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F9A0D-DDEB-45A9-95B7-636A09F755E7}">
      <dsp:nvSpPr>
        <dsp:cNvPr id="0" name=""/>
        <dsp:cNvSpPr/>
      </dsp:nvSpPr>
      <dsp:spPr>
        <a:xfrm>
          <a:off x="3857919" y="1377062"/>
          <a:ext cx="1122882" cy="81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69" tIns="0" rIns="0" bIns="0" numCol="1" spcCol="1270" anchor="t" anchorCtr="0">
          <a:noAutofit/>
        </a:bodyPr>
        <a:lstStyle/>
        <a:p>
          <a:pPr lvl="0" algn="l" defTabSz="1333500">
            <a:lnSpc>
              <a:spcPct val="90000"/>
            </a:lnSpc>
            <a:spcBef>
              <a:spcPct val="0"/>
            </a:spcBef>
            <a:spcAft>
              <a:spcPct val="35000"/>
            </a:spcAft>
          </a:pPr>
          <a:r>
            <a:rPr kumimoji="1" lang="en-US" altLang="ja-JP" sz="3000" kern="1200" dirty="0" smtClean="0"/>
            <a:t>50</a:t>
          </a:r>
          <a:r>
            <a:rPr kumimoji="1" lang="ja-JP" altLang="en-US" sz="3000" kern="1200" dirty="0" smtClean="0"/>
            <a:t>才</a:t>
          </a:r>
          <a:endParaRPr kumimoji="1" lang="ja-JP" altLang="en-US" sz="3000" kern="1200" dirty="0"/>
        </a:p>
      </dsp:txBody>
      <dsp:txXfrm>
        <a:off x="3857919" y="1377062"/>
        <a:ext cx="1122882" cy="812915"/>
      </dsp:txXfrm>
    </dsp:sp>
    <dsp:sp modelId="{6120277E-9E19-450F-B601-B475F762DBCE}">
      <dsp:nvSpPr>
        <dsp:cNvPr id="0" name=""/>
        <dsp:cNvSpPr/>
      </dsp:nvSpPr>
      <dsp:spPr>
        <a:xfrm>
          <a:off x="7653074" y="504057"/>
          <a:ext cx="231423" cy="2314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60305-B564-4089-BF0D-6050B1AD232B}">
      <dsp:nvSpPr>
        <dsp:cNvPr id="0" name=""/>
        <dsp:cNvSpPr/>
      </dsp:nvSpPr>
      <dsp:spPr>
        <a:xfrm>
          <a:off x="7384728" y="1368155"/>
          <a:ext cx="1157104" cy="6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27" tIns="0" rIns="0" bIns="0" numCol="1" spcCol="1270" anchor="t" anchorCtr="0">
          <a:noAutofit/>
        </a:bodyPr>
        <a:lstStyle/>
        <a:p>
          <a:pPr lvl="0" algn="l" defTabSz="1333500">
            <a:lnSpc>
              <a:spcPct val="90000"/>
            </a:lnSpc>
            <a:spcBef>
              <a:spcPct val="0"/>
            </a:spcBef>
            <a:spcAft>
              <a:spcPct val="35000"/>
            </a:spcAft>
          </a:pPr>
          <a:r>
            <a:rPr kumimoji="1" lang="en-US" altLang="ja-JP" sz="3000" kern="1200" dirty="0" smtClean="0"/>
            <a:t>80</a:t>
          </a:r>
          <a:r>
            <a:rPr kumimoji="1" lang="ja-JP" altLang="en-US" sz="3000" kern="1200" dirty="0" smtClean="0"/>
            <a:t>才</a:t>
          </a:r>
          <a:endParaRPr kumimoji="1" lang="ja-JP" altLang="en-US" sz="3000" kern="1200" dirty="0"/>
        </a:p>
      </dsp:txBody>
      <dsp:txXfrm>
        <a:off x="7384728" y="1368155"/>
        <a:ext cx="1157104" cy="66711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276255" cy="338143"/>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8143"/>
          </a:xfrm>
          <a:prstGeom prst="rect">
            <a:avLst/>
          </a:prstGeom>
        </p:spPr>
        <p:txBody>
          <a:bodyPr vert="horz" lIns="91426" tIns="45713" rIns="91426" bIns="45713" rtlCol="0"/>
          <a:lstStyle>
            <a:lvl1pPr algn="r">
              <a:defRPr sz="1200"/>
            </a:lvl1pPr>
          </a:lstStyle>
          <a:p>
            <a:fld id="{94FC20AC-7E37-4CA2-A6DC-5DD0761F102F}" type="datetimeFigureOut">
              <a:rPr kumimoji="1" lang="ja-JP" altLang="en-US" smtClean="0"/>
              <a:t>2020/8/13</a:t>
            </a:fld>
            <a:endParaRPr kumimoji="1" lang="ja-JP" altLang="en-US"/>
          </a:p>
        </p:txBody>
      </p:sp>
      <p:sp>
        <p:nvSpPr>
          <p:cNvPr id="4" name="フッター プレースホルダー 3"/>
          <p:cNvSpPr>
            <a:spLocks noGrp="1"/>
          </p:cNvSpPr>
          <p:nvPr>
            <p:ph type="ftr" sz="quarter" idx="2"/>
          </p:nvPr>
        </p:nvSpPr>
        <p:spPr>
          <a:xfrm>
            <a:off x="4" y="6397621"/>
            <a:ext cx="4276255" cy="338143"/>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1"/>
            <a:ext cx="4276254" cy="338143"/>
          </a:xfrm>
          <a:prstGeom prst="rect">
            <a:avLst/>
          </a:prstGeom>
        </p:spPr>
        <p:txBody>
          <a:bodyPr vert="horz" lIns="91426" tIns="45713" rIns="91426" bIns="45713" rtlCol="0" anchor="b"/>
          <a:lstStyle>
            <a:lvl1pPr algn="r">
              <a:defRPr sz="1200"/>
            </a:lvl1pPr>
          </a:lstStyle>
          <a:p>
            <a:fld id="{E7CD1793-1455-430C-81BF-A13D693FB065}" type="slidenum">
              <a:rPr kumimoji="1" lang="ja-JP" altLang="en-US" smtClean="0"/>
              <a:t>‹#›</a:t>
            </a:fld>
            <a:endParaRPr kumimoji="1" lang="ja-JP" altLang="en-US"/>
          </a:p>
        </p:txBody>
      </p:sp>
    </p:spTree>
    <p:extLst>
      <p:ext uri="{BB962C8B-B14F-4D97-AF65-F5344CB8AC3E}">
        <p14:creationId xmlns:p14="http://schemas.microsoft.com/office/powerpoint/2010/main" val="251747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5404" cy="336788"/>
          </a:xfrm>
          <a:prstGeom prst="rect">
            <a:avLst/>
          </a:prstGeom>
        </p:spPr>
        <p:txBody>
          <a:bodyPr vert="horz" lIns="90615" tIns="45307" rIns="90615" bIns="4530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0" y="2"/>
            <a:ext cx="4275404" cy="336788"/>
          </a:xfrm>
          <a:prstGeom prst="rect">
            <a:avLst/>
          </a:prstGeom>
        </p:spPr>
        <p:txBody>
          <a:bodyPr vert="horz" lIns="90615" tIns="45307" rIns="90615" bIns="45307" rtlCol="0"/>
          <a:lstStyle>
            <a:lvl1pPr algn="r">
              <a:defRPr sz="1200"/>
            </a:lvl1pPr>
          </a:lstStyle>
          <a:p>
            <a:fld id="{079643BB-8207-4252-8ED8-1F74A40C4C9C}" type="datetimeFigureOut">
              <a:rPr kumimoji="1" lang="ja-JP" altLang="en-US" smtClean="0"/>
              <a:pPr/>
              <a:t>2020/8/13</a:t>
            </a:fld>
            <a:endParaRPr kumimoji="1" lang="ja-JP" altLang="en-US"/>
          </a:p>
        </p:txBody>
      </p:sp>
      <p:sp>
        <p:nvSpPr>
          <p:cNvPr id="4" name="スライド イメージ プレースホルダー 3"/>
          <p:cNvSpPr>
            <a:spLocks noGrp="1" noRot="1" noChangeAspect="1"/>
          </p:cNvSpPr>
          <p:nvPr>
            <p:ph type="sldImg" idx="2"/>
          </p:nvPr>
        </p:nvSpPr>
        <p:spPr>
          <a:xfrm>
            <a:off x="3251200" y="506413"/>
            <a:ext cx="3363913" cy="2522537"/>
          </a:xfrm>
          <a:prstGeom prst="rect">
            <a:avLst/>
          </a:prstGeom>
          <a:noFill/>
          <a:ln w="12700">
            <a:solidFill>
              <a:prstClr val="black"/>
            </a:solidFill>
          </a:ln>
        </p:spPr>
        <p:txBody>
          <a:bodyPr vert="horz" lIns="90615" tIns="45307" rIns="90615" bIns="45307" rtlCol="0" anchor="ctr"/>
          <a:lstStyle/>
          <a:p>
            <a:endParaRPr lang="ja-JP" altLang="en-US"/>
          </a:p>
        </p:txBody>
      </p:sp>
      <p:sp>
        <p:nvSpPr>
          <p:cNvPr id="5" name="ノート プレースホルダー 4"/>
          <p:cNvSpPr>
            <a:spLocks noGrp="1"/>
          </p:cNvSpPr>
          <p:nvPr>
            <p:ph type="body" sz="quarter" idx="3"/>
          </p:nvPr>
        </p:nvSpPr>
        <p:spPr>
          <a:xfrm>
            <a:off x="986632" y="3199490"/>
            <a:ext cx="7893050" cy="3031093"/>
          </a:xfrm>
          <a:prstGeom prst="rect">
            <a:avLst/>
          </a:prstGeom>
        </p:spPr>
        <p:txBody>
          <a:bodyPr vert="horz" lIns="90615" tIns="45307" rIns="90615" bIns="4530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397808"/>
            <a:ext cx="4275404" cy="336788"/>
          </a:xfrm>
          <a:prstGeom prst="rect">
            <a:avLst/>
          </a:prstGeom>
        </p:spPr>
        <p:txBody>
          <a:bodyPr vert="horz" lIns="90615" tIns="45307" rIns="90615" bIns="453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0" y="6397808"/>
            <a:ext cx="4275404" cy="336788"/>
          </a:xfrm>
          <a:prstGeom prst="rect">
            <a:avLst/>
          </a:prstGeom>
        </p:spPr>
        <p:txBody>
          <a:bodyPr vert="horz" lIns="90615" tIns="45307" rIns="90615" bIns="45307"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みなさん、こんにち</a:t>
            </a:r>
            <a:r>
              <a:rPr lang="ja-JP" altLang="en-US" dirty="0">
                <a:latin typeface="+mn-ea"/>
              </a:rPr>
              <a:t>は。</a:t>
            </a:r>
            <a:endParaRPr lang="en-US" altLang="ja-JP" dirty="0">
              <a:latin typeface="+mn-ea"/>
            </a:endParaRPr>
          </a:p>
          <a:p>
            <a:r>
              <a:rPr lang="ja-JP" altLang="en-US" dirty="0" smtClean="0">
                <a:latin typeface="+mn-ea"/>
              </a:rPr>
              <a:t>今日は「</a:t>
            </a:r>
            <a:r>
              <a:rPr lang="ja-JP" altLang="en-US" dirty="0">
                <a:latin typeface="+mn-ea"/>
              </a:rPr>
              <a:t>がん」という病気について話をします。</a:t>
            </a:r>
            <a:endParaRPr lang="en-US" altLang="ja-JP" dirty="0">
              <a:latin typeface="+mn-ea"/>
            </a:endParaRPr>
          </a:p>
          <a:p>
            <a:endParaRPr lang="en-US" altLang="ja-JP" dirty="0">
              <a:latin typeface="+mn-ea"/>
            </a:endParaRPr>
          </a:p>
          <a:p>
            <a:r>
              <a:rPr lang="ja-JP" altLang="en-US" dirty="0">
                <a:latin typeface="+mn-ea"/>
              </a:rPr>
              <a:t>この中で「がん」っていうことばを、</a:t>
            </a:r>
            <a:r>
              <a:rPr lang="ja-JP" altLang="en-US" dirty="0" smtClean="0">
                <a:latin typeface="+mn-ea"/>
              </a:rPr>
              <a:t>聞いたことがある人、いるかな？</a:t>
            </a:r>
            <a:endParaRPr lang="en-US" altLang="ja-JP" dirty="0" smtClean="0">
              <a:latin typeface="+mn-ea"/>
            </a:endParaRPr>
          </a:p>
          <a:p>
            <a:endParaRPr lang="en-US" altLang="ja-JP" dirty="0">
              <a:latin typeface="+mn-ea"/>
            </a:endParaRPr>
          </a:p>
          <a:p>
            <a:r>
              <a:rPr lang="ja-JP" altLang="en-US" dirty="0">
                <a:latin typeface="+mn-ea"/>
              </a:rPr>
              <a:t>最近はテレビなどでもよく聞きますよね。</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a:t>
            </a:fld>
            <a:endParaRPr kumimoji="1" lang="ja-JP" altLang="en-US"/>
          </a:p>
        </p:txBody>
      </p:sp>
    </p:spTree>
    <p:extLst>
      <p:ext uri="{BB962C8B-B14F-4D97-AF65-F5344CB8AC3E}">
        <p14:creationId xmlns:p14="http://schemas.microsoft.com/office/powerpoint/2010/main" val="18542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150">
              <a:defRPr/>
            </a:pPr>
            <a:r>
              <a:rPr lang="ja-JP" altLang="en-US" dirty="0" smtClean="0">
                <a:latin typeface="+mn-ea"/>
              </a:rPr>
              <a:t>・</a:t>
            </a:r>
            <a:r>
              <a:rPr lang="ja-JP" altLang="en-US" dirty="0" smtClean="0">
                <a:solidFill>
                  <a:prstClr val="black"/>
                </a:solidFill>
                <a:latin typeface="+mn-ea"/>
              </a:rPr>
              <a:t>たばこ</a:t>
            </a:r>
            <a:r>
              <a:rPr lang="ja-JP" altLang="en-US" dirty="0">
                <a:solidFill>
                  <a:prstClr val="black"/>
                </a:solidFill>
                <a:latin typeface="+mn-ea"/>
              </a:rPr>
              <a:t>のけむりをすう</a:t>
            </a:r>
            <a:r>
              <a:rPr lang="ja-JP" altLang="en-US" dirty="0" smtClean="0">
                <a:solidFill>
                  <a:prstClr val="black"/>
                </a:solidFill>
                <a:latin typeface="+mn-ea"/>
              </a:rPr>
              <a:t>とがんになりやすくなる</a:t>
            </a:r>
            <a:r>
              <a:rPr lang="ja-JP" altLang="en-US" dirty="0">
                <a:solidFill>
                  <a:prstClr val="black"/>
                </a:solidFill>
                <a:latin typeface="+mn-ea"/>
              </a:rPr>
              <a:t>？</a:t>
            </a:r>
            <a:endParaRPr lang="en-US" altLang="ja-JP" dirty="0">
              <a:solidFill>
                <a:prstClr val="black"/>
              </a:solidFill>
              <a:latin typeface="+mn-ea"/>
            </a:endParaRPr>
          </a:p>
          <a:p>
            <a:pPr defTabSz="906150">
              <a:defRPr/>
            </a:pPr>
            <a:r>
              <a:rPr lang="ja-JP" altLang="en-US" dirty="0">
                <a:solidFill>
                  <a:prstClr val="black"/>
                </a:solidFill>
                <a:latin typeface="+mn-ea"/>
              </a:rPr>
              <a:t>　</a:t>
            </a:r>
            <a:r>
              <a:rPr lang="ja-JP" altLang="en-US" dirty="0" smtClean="0">
                <a:solidFill>
                  <a:prstClr val="black"/>
                </a:solidFill>
                <a:latin typeface="+mn-ea"/>
              </a:rPr>
              <a:t>答え</a:t>
            </a:r>
            <a:r>
              <a:rPr lang="ja-JP" altLang="en-US" dirty="0">
                <a:solidFill>
                  <a:prstClr val="black"/>
                </a:solidFill>
                <a:latin typeface="+mn-ea"/>
              </a:rPr>
              <a:t>は</a:t>
            </a:r>
            <a:r>
              <a:rPr lang="ja-JP" altLang="en-US" dirty="0" smtClean="0">
                <a:solidFill>
                  <a:prstClr val="black"/>
                </a:solidFill>
                <a:latin typeface="+mn-ea"/>
              </a:rPr>
              <a:t>○です。</a:t>
            </a:r>
            <a:endParaRPr lang="en-US" altLang="ja-JP" dirty="0" smtClean="0">
              <a:solidFill>
                <a:prstClr val="black"/>
              </a:solidFill>
              <a:latin typeface="+mn-ea"/>
            </a:endParaRPr>
          </a:p>
          <a:p>
            <a:pPr defTabSz="906150">
              <a:defRPr/>
            </a:pPr>
            <a:r>
              <a:rPr lang="ja-JP" altLang="en-US" dirty="0" smtClean="0">
                <a:solidFill>
                  <a:prstClr val="black"/>
                </a:solidFill>
                <a:latin typeface="+mn-ea"/>
              </a:rPr>
              <a:t>　けむり</a:t>
            </a:r>
            <a:r>
              <a:rPr lang="ja-JP" altLang="en-US" dirty="0">
                <a:solidFill>
                  <a:prstClr val="black"/>
                </a:solidFill>
                <a:latin typeface="+mn-ea"/>
              </a:rPr>
              <a:t>を吸うと</a:t>
            </a:r>
            <a:r>
              <a:rPr lang="ja-JP" altLang="en-US" dirty="0" smtClean="0">
                <a:solidFill>
                  <a:prstClr val="black"/>
                </a:solidFill>
                <a:latin typeface="+mn-ea"/>
              </a:rPr>
              <a:t>肺がんをはじめ、多くのがんになりやすくなります</a:t>
            </a:r>
            <a:r>
              <a:rPr lang="ja-JP" altLang="en-US" dirty="0">
                <a:solidFill>
                  <a:prstClr val="black"/>
                </a:solidFill>
                <a:latin typeface="+mn-ea"/>
              </a:rPr>
              <a:t>。</a:t>
            </a:r>
          </a:p>
          <a:p>
            <a:pPr defTabSz="906150">
              <a:defRPr/>
            </a:pPr>
            <a:r>
              <a:rPr lang="ja-JP" altLang="en-US" dirty="0">
                <a:solidFill>
                  <a:prstClr val="black"/>
                </a:solidFill>
                <a:latin typeface="+mn-ea"/>
              </a:rPr>
              <a:t>　みなさんは子どもだからもちろんたばこを吸ってはいけませんが、大人になってもたばこは吸わないよう</a:t>
            </a:r>
            <a:r>
              <a:rPr lang="ja-JP" altLang="en-US" dirty="0" smtClean="0">
                <a:solidFill>
                  <a:prstClr val="black"/>
                </a:solidFill>
                <a:latin typeface="+mn-ea"/>
              </a:rPr>
              <a:t>にしてくださいね</a:t>
            </a:r>
            <a:r>
              <a:rPr lang="ja-JP" altLang="en-US" dirty="0">
                <a:solidFill>
                  <a:prstClr val="black"/>
                </a:solidFill>
                <a:latin typeface="+mn-ea"/>
              </a:rPr>
              <a:t>。</a:t>
            </a:r>
            <a:endParaRPr lang="en-US" altLang="ja-JP" dirty="0">
              <a:solidFill>
                <a:prstClr val="black"/>
              </a:solidFill>
              <a:latin typeface="+mn-ea"/>
            </a:endParaRPr>
          </a:p>
          <a:p>
            <a:pPr defTabSz="906150">
              <a:defRPr/>
            </a:pPr>
            <a:endParaRPr lang="en-US" altLang="ja-JP" dirty="0">
              <a:solidFill>
                <a:prstClr val="black"/>
              </a:solidFill>
              <a:latin typeface="+mn-ea"/>
            </a:endParaRPr>
          </a:p>
          <a:p>
            <a:pPr defTabSz="906150">
              <a:defRPr/>
            </a:pPr>
            <a:r>
              <a:rPr lang="ja-JP" altLang="en-US" dirty="0">
                <a:solidFill>
                  <a:prstClr val="black"/>
                </a:solidFill>
                <a:latin typeface="+mn-ea"/>
              </a:rPr>
              <a:t>　</a:t>
            </a:r>
            <a:r>
              <a:rPr lang="ja-JP" altLang="en-US" dirty="0" smtClean="0">
                <a:solidFill>
                  <a:prstClr val="black"/>
                </a:solidFill>
                <a:latin typeface="+mn-ea"/>
              </a:rPr>
              <a:t>また、ほか</a:t>
            </a:r>
            <a:r>
              <a:rPr lang="ja-JP" altLang="en-US" dirty="0">
                <a:solidFill>
                  <a:prstClr val="black"/>
                </a:solidFill>
                <a:latin typeface="+mn-ea"/>
              </a:rPr>
              <a:t>の人が吸っているたばこの</a:t>
            </a:r>
            <a:r>
              <a:rPr lang="ja-JP" altLang="en-US" dirty="0" smtClean="0">
                <a:solidFill>
                  <a:prstClr val="black"/>
                </a:solidFill>
                <a:latin typeface="+mn-ea"/>
              </a:rPr>
              <a:t>煙を吸っても、やっぱりがん</a:t>
            </a:r>
            <a:r>
              <a:rPr lang="ja-JP" altLang="en-US" dirty="0">
                <a:solidFill>
                  <a:prstClr val="black"/>
                </a:solidFill>
                <a:latin typeface="+mn-ea"/>
              </a:rPr>
              <a:t>に</a:t>
            </a:r>
            <a:r>
              <a:rPr lang="ja-JP" altLang="en-US" dirty="0" smtClean="0">
                <a:solidFill>
                  <a:prstClr val="black"/>
                </a:solidFill>
                <a:latin typeface="+mn-ea"/>
              </a:rPr>
              <a:t>なりやすくなります</a:t>
            </a:r>
            <a:r>
              <a:rPr lang="ja-JP" altLang="en-US" dirty="0">
                <a:solidFill>
                  <a:prstClr val="black"/>
                </a:solidFill>
                <a:latin typeface="+mn-ea"/>
              </a:rPr>
              <a:t>。</a:t>
            </a:r>
            <a:endParaRPr lang="en-US" altLang="ja-JP" dirty="0">
              <a:solidFill>
                <a:prstClr val="black"/>
              </a:solidFill>
              <a:latin typeface="+mn-ea"/>
            </a:endParaRPr>
          </a:p>
          <a:p>
            <a:pPr defTabSz="906150">
              <a:defRPr/>
            </a:pPr>
            <a:r>
              <a:rPr lang="ja-JP" altLang="en-US" dirty="0">
                <a:solidFill>
                  <a:prstClr val="black"/>
                </a:solidFill>
                <a:latin typeface="+mn-ea"/>
              </a:rPr>
              <a:t>　だからできるだけ</a:t>
            </a:r>
            <a:r>
              <a:rPr lang="ja-JP" altLang="en-US" dirty="0" smtClean="0">
                <a:solidFill>
                  <a:prstClr val="black"/>
                </a:solidFill>
                <a:latin typeface="+mn-ea"/>
              </a:rPr>
              <a:t>、たばこのけむり</a:t>
            </a:r>
            <a:r>
              <a:rPr lang="ja-JP" altLang="en-US" dirty="0">
                <a:solidFill>
                  <a:prstClr val="black"/>
                </a:solidFill>
                <a:latin typeface="+mn-ea"/>
              </a:rPr>
              <a:t>を吸わないように気をつけましょう</a:t>
            </a:r>
            <a:r>
              <a:rPr lang="ja-JP" altLang="en-US" dirty="0" smtClean="0">
                <a:solidFill>
                  <a:prstClr val="black"/>
                </a:solidFill>
                <a:latin typeface="+mn-ea"/>
              </a:rPr>
              <a:t>。</a:t>
            </a:r>
            <a:endParaRPr lang="ja-JP" altLang="en-US"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10</a:t>
            </a:fld>
            <a:endParaRPr kumimoji="1" lang="ja-JP" altLang="en-US"/>
          </a:p>
        </p:txBody>
      </p:sp>
    </p:spTree>
    <p:extLst>
      <p:ext uri="{BB962C8B-B14F-4D97-AF65-F5344CB8AC3E}">
        <p14:creationId xmlns:p14="http://schemas.microsoft.com/office/powerpoint/2010/main" val="218922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野菜を食べないと大腸</a:t>
            </a:r>
            <a:r>
              <a:rPr lang="ja-JP" altLang="en-US" dirty="0">
                <a:latin typeface="+mn-ea"/>
              </a:rPr>
              <a:t>がんになりやすいということも言われています</a:t>
            </a:r>
            <a:r>
              <a:rPr lang="ja-JP" altLang="en-US" dirty="0" smtClean="0">
                <a:latin typeface="+mn-ea"/>
              </a:rPr>
              <a:t>。</a:t>
            </a:r>
            <a:endParaRPr lang="en-US" altLang="ja-JP" dirty="0" smtClean="0">
              <a:latin typeface="+mn-ea"/>
            </a:endParaRPr>
          </a:p>
          <a:p>
            <a:endParaRPr lang="en-US" altLang="ja-JP" dirty="0">
              <a:latin typeface="+mn-ea"/>
            </a:endParaRPr>
          </a:p>
          <a:p>
            <a:pPr defTabSz="914259">
              <a:defRPr/>
            </a:pPr>
            <a:r>
              <a:rPr lang="ja-JP" altLang="en-US" dirty="0" smtClean="0">
                <a:latin typeface="+mn-ea"/>
              </a:rPr>
              <a:t>みなさんは毎日野菜を食べていますか？</a:t>
            </a:r>
            <a:r>
              <a:rPr lang="en-US" altLang="ja-JP" dirty="0" smtClean="0">
                <a:latin typeface="+mn-ea"/>
              </a:rPr>
              <a:t>1</a:t>
            </a:r>
            <a:r>
              <a:rPr lang="ja-JP" altLang="en-US" dirty="0" smtClean="0">
                <a:latin typeface="+mn-ea"/>
              </a:rPr>
              <a:t>日にどれくらいの野菜を食べたらよいかわかりますか？</a:t>
            </a:r>
            <a:endParaRPr lang="en-US" altLang="ja-JP" dirty="0">
              <a:latin typeface="+mn-ea"/>
            </a:endParaRPr>
          </a:p>
          <a:p>
            <a:r>
              <a:rPr lang="ja-JP" altLang="en-US" dirty="0" smtClean="0">
                <a:latin typeface="+mn-ea"/>
              </a:rPr>
              <a:t>野菜は</a:t>
            </a:r>
            <a:r>
              <a:rPr lang="en-US" altLang="ja-JP" dirty="0" smtClean="0">
                <a:latin typeface="+mn-ea"/>
              </a:rPr>
              <a:t>1</a:t>
            </a:r>
            <a:r>
              <a:rPr lang="ja-JP" altLang="en-US" dirty="0" smtClean="0">
                <a:latin typeface="+mn-ea"/>
              </a:rPr>
              <a:t>日に</a:t>
            </a:r>
            <a:r>
              <a:rPr lang="en-US" altLang="ja-JP" dirty="0" smtClean="0">
                <a:latin typeface="+mn-ea"/>
              </a:rPr>
              <a:t>350g</a:t>
            </a:r>
            <a:r>
              <a:rPr lang="ja-JP" altLang="en-US" dirty="0" smtClean="0">
                <a:latin typeface="+mn-ea"/>
              </a:rPr>
              <a:t>食べたらよいと言われています。これくらいです（</a:t>
            </a:r>
            <a:r>
              <a:rPr lang="ja-JP" altLang="en-US" dirty="0">
                <a:latin typeface="+mn-ea"/>
              </a:rPr>
              <a:t>野菜３５０</a:t>
            </a:r>
            <a:r>
              <a:rPr lang="en-US" altLang="ja-JP" dirty="0">
                <a:latin typeface="+mn-ea"/>
              </a:rPr>
              <a:t>g</a:t>
            </a:r>
            <a:r>
              <a:rPr lang="ja-JP" altLang="en-US" dirty="0">
                <a:latin typeface="+mn-ea"/>
              </a:rPr>
              <a:t>の見本を見せながら</a:t>
            </a:r>
            <a:r>
              <a:rPr lang="ja-JP" altLang="en-US" dirty="0" smtClean="0">
                <a:latin typeface="+mn-ea"/>
              </a:rPr>
              <a:t>）。</a:t>
            </a:r>
            <a:endParaRPr lang="en-US" altLang="ja-JP" dirty="0" smtClean="0">
              <a:latin typeface="+mn-ea"/>
            </a:endParaRPr>
          </a:p>
          <a:p>
            <a:endParaRPr lang="en-US" altLang="ja-JP" dirty="0">
              <a:latin typeface="+mn-ea"/>
            </a:endParaRPr>
          </a:p>
          <a:p>
            <a:pPr defTabSz="906150">
              <a:defRPr/>
            </a:pPr>
            <a:r>
              <a:rPr lang="ja-JP" altLang="en-US" dirty="0" smtClean="0">
                <a:latin typeface="+mn-ea"/>
              </a:rPr>
              <a:t>食事では、好ききらいせずに食べるようにしましょう。</a:t>
            </a:r>
            <a:endParaRPr lang="en-US" altLang="ja-JP" dirty="0" smtClean="0">
              <a:solidFill>
                <a:prstClr val="black"/>
              </a:solidFill>
              <a:latin typeface="+mn-ea"/>
            </a:endParaRPr>
          </a:p>
          <a:p>
            <a:pPr defTabSz="906150">
              <a:defRPr/>
            </a:pPr>
            <a:r>
              <a:rPr lang="ja-JP" altLang="en-US" dirty="0" smtClean="0">
                <a:solidFill>
                  <a:prstClr val="black"/>
                </a:solidFill>
                <a:latin typeface="+mn-ea"/>
              </a:rPr>
              <a:t>学校の給食も、もちろん残さないようにしてくださいね。</a:t>
            </a:r>
            <a:endParaRPr lang="en-US" altLang="ja-JP" dirty="0" smtClean="0">
              <a:solidFill>
                <a:prstClr val="black"/>
              </a:solidFill>
              <a:latin typeface="+mn-ea"/>
            </a:endParaRPr>
          </a:p>
          <a:p>
            <a:pPr defTabSz="906150">
              <a:defRPr/>
            </a:pPr>
            <a:endParaRPr lang="en-US" altLang="ja-JP" dirty="0" smtClean="0">
              <a:solidFill>
                <a:prstClr val="black"/>
              </a:solidFill>
              <a:latin typeface="+mn-ea"/>
            </a:endParaRPr>
          </a:p>
          <a:p>
            <a:pPr defTabSz="906150">
              <a:defRPr/>
            </a:pPr>
            <a:r>
              <a:rPr lang="ja-JP" altLang="en-US" dirty="0" smtClean="0">
                <a:solidFill>
                  <a:prstClr val="black"/>
                </a:solidFill>
                <a:latin typeface="+mn-ea"/>
              </a:rPr>
              <a:t>また、塩からいものは胃がんになりやすくなったり、高血圧などのがん以外の病気にもなりやすくなりますので、</a:t>
            </a:r>
            <a:endParaRPr lang="en-US" altLang="ja-JP" dirty="0" smtClean="0">
              <a:solidFill>
                <a:prstClr val="black"/>
              </a:solidFill>
              <a:latin typeface="+mn-ea"/>
            </a:endParaRPr>
          </a:p>
          <a:p>
            <a:pPr defTabSz="906150">
              <a:defRPr/>
            </a:pPr>
            <a:r>
              <a:rPr lang="ja-JP" altLang="en-US" dirty="0" smtClean="0">
                <a:solidFill>
                  <a:prstClr val="black"/>
                </a:solidFill>
                <a:latin typeface="+mn-ea"/>
              </a:rPr>
              <a:t>塩からいものはたくさん食べないようにしましょう。</a:t>
            </a:r>
            <a:endParaRPr lang="en-US" altLang="ja-JP" dirty="0" smtClean="0">
              <a:solidFill>
                <a:prstClr val="black"/>
              </a:solidFill>
              <a:latin typeface="+mn-ea"/>
            </a:endParaRPr>
          </a:p>
          <a:p>
            <a:pPr defTabSz="906150">
              <a:defRPr/>
            </a:pPr>
            <a:endParaRPr lang="en-US" altLang="ja-JP" dirty="0" smtClean="0">
              <a:solidFill>
                <a:prstClr val="black"/>
              </a:solidFill>
              <a:latin typeface="+mn-ea"/>
            </a:endParaRPr>
          </a:p>
          <a:p>
            <a:pPr defTabSz="906150">
              <a:defRPr/>
            </a:pPr>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11</a:t>
            </a:fld>
            <a:endParaRPr kumimoji="1" lang="ja-JP" altLang="en-US"/>
          </a:p>
        </p:txBody>
      </p:sp>
    </p:spTree>
    <p:extLst>
      <p:ext uri="{BB962C8B-B14F-4D97-AF65-F5344CB8AC3E}">
        <p14:creationId xmlns:p14="http://schemas.microsoft.com/office/powerpoint/2010/main" val="204471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夜ふかしなどはどうでしょうか。</a:t>
            </a:r>
            <a:endParaRPr lang="en-US" altLang="ja-JP" dirty="0" smtClean="0">
              <a:latin typeface="+mn-ea"/>
            </a:endParaRPr>
          </a:p>
          <a:p>
            <a:r>
              <a:rPr lang="ja-JP" altLang="en-US" dirty="0" smtClean="0">
                <a:latin typeface="+mn-ea"/>
              </a:rPr>
              <a:t>夜ふかしもがんになりやすくすると言われています。</a:t>
            </a:r>
            <a:endParaRPr lang="en-US" altLang="ja-JP" dirty="0">
              <a:latin typeface="+mn-ea"/>
            </a:endParaRPr>
          </a:p>
          <a:p>
            <a:r>
              <a:rPr lang="ja-JP" altLang="en-US" dirty="0" smtClean="0">
                <a:latin typeface="+mn-ea"/>
              </a:rPr>
              <a:t>ちゃんと</a:t>
            </a:r>
            <a:r>
              <a:rPr lang="ja-JP" altLang="en-US" dirty="0">
                <a:latin typeface="+mn-ea"/>
              </a:rPr>
              <a:t>早寝早</a:t>
            </a:r>
            <a:r>
              <a:rPr lang="ja-JP" altLang="en-US" dirty="0" smtClean="0">
                <a:latin typeface="+mn-ea"/>
              </a:rPr>
              <a:t>起きして強い体をつくりましょう。</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4259">
              <a:defRPr/>
            </a:pPr>
            <a:fld id="{3D6E32F5-D507-46CB-9308-7799FED8D203}" type="slidenum">
              <a:rPr lang="ja-JP" altLang="en-US">
                <a:solidFill>
                  <a:prstClr val="black"/>
                </a:solidFill>
                <a:latin typeface="Calibri"/>
                <a:ea typeface="ＭＳ Ｐゴシック" panose="020B0600070205080204" pitchFamily="50" charset="-128"/>
              </a:rPr>
              <a:pPr defTabSz="914259">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418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お</a:t>
            </a:r>
            <a:r>
              <a:rPr lang="ja-JP" altLang="en-US" dirty="0" smtClean="0"/>
              <a:t>さけ</a:t>
            </a:r>
            <a:r>
              <a:rPr lang="ja-JP" altLang="ja-JP" dirty="0" smtClean="0"/>
              <a:t>を</a:t>
            </a:r>
            <a:r>
              <a:rPr lang="ja-JP" altLang="ja-JP" dirty="0"/>
              <a:t>たくさん</a:t>
            </a:r>
            <a:r>
              <a:rPr lang="ja-JP" altLang="ja-JP" dirty="0" smtClean="0"/>
              <a:t>飲</a:t>
            </a:r>
            <a:r>
              <a:rPr lang="ja-JP" altLang="en-US" dirty="0" smtClean="0"/>
              <a:t>んでも、</a:t>
            </a:r>
            <a:r>
              <a:rPr lang="ja-JP" altLang="ja-JP" dirty="0" smtClean="0"/>
              <a:t>のどや</a:t>
            </a:r>
            <a:r>
              <a:rPr lang="ja-JP" altLang="en-US" dirty="0" smtClean="0"/>
              <a:t>食道、</a:t>
            </a:r>
            <a:r>
              <a:rPr lang="ja-JP" altLang="ja-JP" dirty="0" smtClean="0"/>
              <a:t>大腸</a:t>
            </a:r>
            <a:r>
              <a:rPr lang="ja-JP" altLang="ja-JP" dirty="0"/>
              <a:t>、肝臓のがんに</a:t>
            </a:r>
            <a:r>
              <a:rPr lang="ja-JP" altLang="ja-JP" dirty="0" smtClean="0"/>
              <a:t>な</a:t>
            </a:r>
            <a:r>
              <a:rPr lang="ja-JP" altLang="en-US" dirty="0" smtClean="0"/>
              <a:t>りやすく</a:t>
            </a:r>
            <a:r>
              <a:rPr lang="ja-JP" altLang="ja-JP" dirty="0" smtClean="0"/>
              <a:t>なります</a:t>
            </a:r>
            <a:r>
              <a:rPr lang="ja-JP" altLang="ja-JP" dirty="0"/>
              <a:t>。</a:t>
            </a:r>
          </a:p>
          <a:p>
            <a:r>
              <a:rPr lang="en-US" altLang="ja-JP" dirty="0"/>
              <a:t> </a:t>
            </a:r>
            <a:endParaRPr lang="ja-JP" altLang="ja-JP" dirty="0"/>
          </a:p>
          <a:p>
            <a:r>
              <a:rPr lang="ja-JP" altLang="ja-JP" dirty="0"/>
              <a:t>みんなも知っている通り、</a:t>
            </a:r>
            <a:r>
              <a:rPr lang="en-US" altLang="ja-JP" dirty="0"/>
              <a:t>20</a:t>
            </a:r>
            <a:r>
              <a:rPr lang="ja-JP" altLang="ja-JP" dirty="0"/>
              <a:t>歳になるまでは、お酒を飲むことは法律で禁止されています</a:t>
            </a:r>
            <a:r>
              <a:rPr lang="ja-JP" altLang="ja-JP" dirty="0" smtClean="0"/>
              <a:t>。</a:t>
            </a:r>
            <a:endParaRPr lang="en-US" altLang="ja-JP" dirty="0" smtClean="0"/>
          </a:p>
          <a:p>
            <a:r>
              <a:rPr lang="ja-JP" altLang="ja-JP" dirty="0" smtClean="0"/>
              <a:t>これ</a:t>
            </a:r>
            <a:r>
              <a:rPr lang="ja-JP" altLang="ja-JP" dirty="0"/>
              <a:t>は</a:t>
            </a:r>
            <a:r>
              <a:rPr lang="ja-JP" altLang="ja-JP" dirty="0" smtClean="0"/>
              <a:t>、お酒</a:t>
            </a:r>
            <a:r>
              <a:rPr lang="ja-JP" altLang="ja-JP" dirty="0"/>
              <a:t>に含まれる</a:t>
            </a:r>
            <a:r>
              <a:rPr lang="ja-JP" altLang="ja-JP" dirty="0" smtClean="0"/>
              <a:t>アルコール</a:t>
            </a:r>
            <a:r>
              <a:rPr lang="ja-JP" altLang="en-US" dirty="0" smtClean="0"/>
              <a:t>がみんなのあたまに悪い</a:t>
            </a:r>
            <a:r>
              <a:rPr lang="ja-JP" altLang="ja-JP" dirty="0" smtClean="0"/>
              <a:t>影響を</a:t>
            </a:r>
            <a:r>
              <a:rPr lang="ja-JP" altLang="en-US" dirty="0" smtClean="0"/>
              <a:t>与えるから</a:t>
            </a:r>
            <a:r>
              <a:rPr lang="ja-JP" altLang="ja-JP" dirty="0" smtClean="0"/>
              <a:t>です</a:t>
            </a:r>
            <a:r>
              <a:rPr lang="ja-JP" altLang="en-US" dirty="0" smtClean="0"/>
              <a:t>が、</a:t>
            </a:r>
            <a:r>
              <a:rPr lang="ja-JP" altLang="ja-JP" dirty="0" smtClean="0"/>
              <a:t>大人</a:t>
            </a:r>
            <a:r>
              <a:rPr lang="ja-JP" altLang="ja-JP" dirty="0"/>
              <a:t>になっても</a:t>
            </a:r>
            <a:r>
              <a:rPr lang="ja-JP" altLang="ja-JP" dirty="0" smtClean="0"/>
              <a:t>、「</a:t>
            </a:r>
            <a:r>
              <a:rPr lang="ja-JP" altLang="ja-JP" dirty="0"/>
              <a:t>お酒を飲みすぎない」ことが大切ですよ</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pPr defTabSz="914259">
              <a:defRPr/>
            </a:pPr>
            <a:fld id="{3D6E32F5-D507-46CB-9308-7799FED8D203}" type="slidenum">
              <a:rPr lang="ja-JP" altLang="en-US">
                <a:solidFill>
                  <a:prstClr val="black"/>
                </a:solidFill>
                <a:latin typeface="Calibri"/>
                <a:ea typeface="ＭＳ Ｐゴシック" panose="020B0600070205080204" pitchFamily="50" charset="-128"/>
              </a:rPr>
              <a:pPr defTabSz="914259">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1049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お父さん、お母さん、先生の言うとおりにからだに良い生活をしていたら、がんにならないのでしょうか？</a:t>
            </a:r>
            <a:endParaRPr lang="en-US" altLang="ja-JP" dirty="0" smtClean="0"/>
          </a:p>
          <a:p>
            <a:endParaRPr lang="en-US" altLang="ja-JP" dirty="0" smtClean="0"/>
          </a:p>
          <a:p>
            <a:r>
              <a:rPr lang="ja-JP" altLang="en-US" dirty="0" smtClean="0"/>
              <a:t>がんには原因のわかっていないものもあり、</a:t>
            </a:r>
            <a:r>
              <a:rPr lang="ja-JP" altLang="ja-JP" dirty="0" smtClean="0"/>
              <a:t>いろいろ</a:t>
            </a:r>
            <a:r>
              <a:rPr lang="ja-JP" altLang="ja-JP" dirty="0"/>
              <a:t>と気をつけていても、がんになることはあります。</a:t>
            </a:r>
          </a:p>
          <a:p>
            <a:r>
              <a:rPr lang="ja-JP" altLang="en-US" dirty="0" smtClean="0"/>
              <a:t>でも、</a:t>
            </a:r>
            <a:r>
              <a:rPr lang="ja-JP" altLang="ja-JP" dirty="0" smtClean="0"/>
              <a:t>がん</a:t>
            </a:r>
            <a:r>
              <a:rPr lang="ja-JP" altLang="en-US" dirty="0" smtClean="0"/>
              <a:t>を小さいうちに</a:t>
            </a:r>
            <a:r>
              <a:rPr lang="ja-JP" altLang="ja-JP" dirty="0" smtClean="0"/>
              <a:t>見つけて</a:t>
            </a:r>
            <a:r>
              <a:rPr lang="ja-JP" altLang="ja-JP" dirty="0"/>
              <a:t>、早く治療すれば、たくさんのがんは治ります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14</a:t>
            </a:fld>
            <a:endParaRPr kumimoji="1" lang="ja-JP" altLang="en-US"/>
          </a:p>
        </p:txBody>
      </p:sp>
    </p:spTree>
    <p:extLst>
      <p:ext uri="{BB962C8B-B14F-4D97-AF65-F5344CB8AC3E}">
        <p14:creationId xmlns:p14="http://schemas.microsoft.com/office/powerpoint/2010/main" val="52064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では</a:t>
            </a:r>
            <a:r>
              <a:rPr lang="ja-JP" altLang="ja-JP" dirty="0" smtClean="0"/>
              <a:t>小さいうちに</a:t>
            </a:r>
            <a:r>
              <a:rPr lang="ja-JP" altLang="en-US" dirty="0" smtClean="0">
                <a:latin typeface="+mn-ea"/>
              </a:rPr>
              <a:t>がんを見つけるにはどうしたらよいのでしょうか？</a:t>
            </a:r>
            <a:endParaRPr lang="en-US" altLang="ja-JP" dirty="0" smtClean="0">
              <a:latin typeface="+mn-ea"/>
            </a:endParaRPr>
          </a:p>
          <a:p>
            <a:r>
              <a:rPr lang="ja-JP" altLang="en-US" dirty="0" smtClean="0">
                <a:latin typeface="+mn-ea"/>
              </a:rPr>
              <a:t>「</a:t>
            </a:r>
            <a:r>
              <a:rPr lang="ja-JP" altLang="en-US" dirty="0">
                <a:latin typeface="+mn-ea"/>
              </a:rPr>
              <a:t>がん」</a:t>
            </a:r>
            <a:r>
              <a:rPr lang="ja-JP" altLang="en-US" dirty="0" smtClean="0">
                <a:latin typeface="+mn-ea"/>
              </a:rPr>
              <a:t>は小さいうち</a:t>
            </a:r>
            <a:r>
              <a:rPr lang="ja-JP" altLang="en-US" dirty="0">
                <a:latin typeface="+mn-ea"/>
              </a:rPr>
              <a:t>は体</a:t>
            </a:r>
            <a:r>
              <a:rPr lang="ja-JP" altLang="en-US" dirty="0" smtClean="0">
                <a:latin typeface="+mn-ea"/>
              </a:rPr>
              <a:t>に異常が</a:t>
            </a:r>
            <a:r>
              <a:rPr lang="ja-JP" altLang="en-US" dirty="0">
                <a:latin typeface="+mn-ea"/>
              </a:rPr>
              <a:t>出ないことがほとんどです</a:t>
            </a:r>
            <a:r>
              <a:rPr lang="ja-JP" altLang="en-US" dirty="0" smtClean="0">
                <a:latin typeface="+mn-ea"/>
              </a:rPr>
              <a:t>。</a:t>
            </a:r>
            <a:endParaRPr lang="en-US" altLang="ja-JP" dirty="0" smtClean="0">
              <a:latin typeface="+mn-ea"/>
            </a:endParaRPr>
          </a:p>
          <a:p>
            <a:endParaRPr lang="en-US" altLang="ja-JP" dirty="0" smtClean="0">
              <a:latin typeface="+mn-ea"/>
            </a:endParaRPr>
          </a:p>
          <a:p>
            <a:r>
              <a:rPr lang="ja-JP" altLang="en-US" dirty="0" smtClean="0">
                <a:latin typeface="+mn-ea"/>
              </a:rPr>
              <a:t>何ともないうちからいろんな方法でがんを見つけることを「</a:t>
            </a:r>
            <a:r>
              <a:rPr lang="ja-JP" altLang="en-US" dirty="0">
                <a:latin typeface="+mn-ea"/>
              </a:rPr>
              <a:t>がん検診」</a:t>
            </a:r>
            <a:r>
              <a:rPr lang="ja-JP" altLang="en-US" dirty="0" smtClean="0">
                <a:latin typeface="+mn-ea"/>
              </a:rPr>
              <a:t>といいます。</a:t>
            </a:r>
            <a:endParaRPr lang="en-US" altLang="ja-JP" dirty="0">
              <a:latin typeface="+mn-ea"/>
            </a:endParaRPr>
          </a:p>
          <a:p>
            <a:r>
              <a:rPr lang="ja-JP" altLang="en-US" dirty="0">
                <a:latin typeface="+mn-ea"/>
              </a:rPr>
              <a:t>皆さんは毎年学校で歯科検診って受けていますよね？</a:t>
            </a:r>
            <a:endParaRPr lang="en-US" altLang="ja-JP" dirty="0">
              <a:latin typeface="+mn-ea"/>
            </a:endParaRPr>
          </a:p>
          <a:p>
            <a:r>
              <a:rPr lang="ja-JP" altLang="en-US" dirty="0">
                <a:latin typeface="+mn-ea"/>
              </a:rPr>
              <a:t>あれは虫歯ができてないかな、って歯医者さんに調べてもらうものです。虫歯も早く見つけてすぐに治療すれば治りますよね？</a:t>
            </a:r>
            <a:endParaRPr lang="en-US" altLang="ja-JP" dirty="0">
              <a:latin typeface="+mn-ea"/>
            </a:endParaRPr>
          </a:p>
          <a:p>
            <a:r>
              <a:rPr lang="ja-JP" altLang="en-US" dirty="0">
                <a:latin typeface="+mn-ea"/>
              </a:rPr>
              <a:t>それと同じで、がんができてないかな～って調べるのが、がん検診です。</a:t>
            </a:r>
            <a:endParaRPr lang="en-US" altLang="ja-JP" dirty="0">
              <a:latin typeface="+mn-ea"/>
            </a:endParaRPr>
          </a:p>
          <a:p>
            <a:endParaRPr lang="en-US" altLang="ja-JP" dirty="0">
              <a:latin typeface="+mn-ea"/>
            </a:endParaRPr>
          </a:p>
          <a:p>
            <a:r>
              <a:rPr lang="ja-JP" altLang="en-US" dirty="0" smtClean="0">
                <a:latin typeface="+mn-ea"/>
              </a:rPr>
              <a:t>がん検診は大人になってからですが、大人</a:t>
            </a:r>
            <a:r>
              <a:rPr lang="ja-JP" altLang="en-US" dirty="0">
                <a:latin typeface="+mn-ea"/>
              </a:rPr>
              <a:t>になったら</a:t>
            </a:r>
            <a:r>
              <a:rPr lang="ja-JP" altLang="en-US" dirty="0" smtClean="0">
                <a:latin typeface="+mn-ea"/>
              </a:rPr>
              <a:t>、みなさんも</a:t>
            </a:r>
            <a:r>
              <a:rPr lang="ja-JP" altLang="en-US" dirty="0">
                <a:latin typeface="+mn-ea"/>
              </a:rPr>
              <a:t>ぜひがん検診を受けるようにしましょう</a:t>
            </a:r>
            <a:r>
              <a:rPr lang="ja-JP" altLang="en-US" dirty="0" smtClean="0">
                <a:latin typeface="+mn-ea"/>
              </a:rPr>
              <a:t>。</a:t>
            </a:r>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pPr defTabSz="914259">
              <a:defRPr/>
            </a:pPr>
            <a:fld id="{3D6E32F5-D507-46CB-9308-7799FED8D203}" type="slidenum">
              <a:rPr lang="ja-JP" altLang="en-US">
                <a:solidFill>
                  <a:prstClr val="black"/>
                </a:solidFill>
                <a:latin typeface="Calibri"/>
                <a:ea typeface="ＭＳ Ｐゴシック" panose="020B0600070205080204" pitchFamily="50" charset="-128"/>
              </a:rPr>
              <a:pPr defTabSz="914259">
                <a:defRPr/>
              </a:pPr>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96894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smtClean="0">
                <a:solidFill>
                  <a:prstClr val="black"/>
                </a:solidFill>
                <a:latin typeface="+mn-ea"/>
              </a:rPr>
              <a:t>がんになりにくくなるためには、好き嫌いをせず、運動をして、睡眠もしっかりとって、タバコを吸わない、お酒も飲み過ぎないことがたいせつです。</a:t>
            </a:r>
            <a:endParaRPr lang="en-US" altLang="ja-JP" dirty="0" smtClean="0">
              <a:solidFill>
                <a:prstClr val="black"/>
              </a:solidFill>
              <a:latin typeface="+mn-ea"/>
            </a:endParaRPr>
          </a:p>
          <a:p>
            <a:pPr algn="l"/>
            <a:r>
              <a:rPr lang="ja-JP" altLang="en-US" dirty="0" smtClean="0">
                <a:solidFill>
                  <a:prstClr val="black"/>
                </a:solidFill>
                <a:latin typeface="+mn-ea"/>
              </a:rPr>
              <a:t>また、もしがんになっても、がん検診で早く見つけられることもあります。</a:t>
            </a:r>
            <a:endParaRPr lang="en-US" altLang="ja-JP" dirty="0" smtClean="0">
              <a:solidFill>
                <a:prstClr val="black"/>
              </a:solidFill>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16</a:t>
            </a:fld>
            <a:endParaRPr kumimoji="1" lang="ja-JP" altLang="en-US"/>
          </a:p>
        </p:txBody>
      </p:sp>
    </p:spTree>
    <p:extLst>
      <p:ext uri="{BB962C8B-B14F-4D97-AF65-F5344CB8AC3E}">
        <p14:creationId xmlns:p14="http://schemas.microsoft.com/office/powerpoint/2010/main" val="296480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もし</a:t>
            </a:r>
            <a:r>
              <a:rPr lang="ja-JP" altLang="en-US" dirty="0" smtClean="0"/>
              <a:t>、お父さん、お母さん、おじいちゃん、おばあちゃん、おにいちゃん、おねえちゃん、弟、妹や友達</a:t>
            </a:r>
            <a:r>
              <a:rPr lang="ja-JP" altLang="ja-JP" dirty="0" smtClean="0"/>
              <a:t>ががんになったらどうでしょう</a:t>
            </a:r>
            <a:r>
              <a:rPr lang="ja-JP" altLang="en-US" dirty="0" smtClean="0"/>
              <a:t>？　</a:t>
            </a:r>
            <a:r>
              <a:rPr lang="ja-JP" altLang="ja-JP" dirty="0" smtClean="0"/>
              <a:t>想像してみてください。</a:t>
            </a:r>
            <a:endParaRPr lang="en-US" altLang="ja-JP" dirty="0" smtClean="0"/>
          </a:p>
          <a:p>
            <a:r>
              <a:rPr lang="ja-JP" altLang="en-US" dirty="0" smtClean="0"/>
              <a:t>あなた</a:t>
            </a:r>
            <a:r>
              <a:rPr lang="ja-JP" altLang="ja-JP" dirty="0" smtClean="0"/>
              <a:t>にできる</a:t>
            </a:r>
            <a:r>
              <a:rPr lang="ja-JP" altLang="en-US" dirty="0" smtClean="0"/>
              <a:t>ことは何</a:t>
            </a:r>
            <a:r>
              <a:rPr lang="ja-JP" altLang="ja-JP" dirty="0" smtClean="0"/>
              <a:t>でしょうか</a:t>
            </a:r>
            <a:r>
              <a:rPr lang="ja-JP" altLang="en-US" dirty="0" smtClean="0"/>
              <a:t>？</a:t>
            </a:r>
            <a:endParaRPr lang="en-US" altLang="ja-JP" dirty="0" smtClean="0"/>
          </a:p>
          <a:p>
            <a:endParaRPr lang="en-US" altLang="ja-JP" dirty="0" smtClean="0"/>
          </a:p>
          <a:p>
            <a:r>
              <a:rPr lang="ja-JP" altLang="en-US" dirty="0" smtClean="0"/>
              <a:t>（何人かに意見を聞いてみる。時間がなければ、</a:t>
            </a:r>
            <a:r>
              <a:rPr lang="en-US" altLang="ja-JP" dirty="0" smtClean="0"/>
              <a:t>10-20</a:t>
            </a:r>
            <a:r>
              <a:rPr lang="ja-JP" altLang="en-US" dirty="0" smtClean="0"/>
              <a:t>秒程度発言せず、みんなが考える時間を設けるだけでも良い。）</a:t>
            </a:r>
            <a:endParaRPr lang="ja-JP" altLang="ja-JP"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17</a:t>
            </a:fld>
            <a:endParaRPr kumimoji="1" lang="ja-JP" altLang="en-US"/>
          </a:p>
        </p:txBody>
      </p:sp>
    </p:spTree>
    <p:extLst>
      <p:ext uri="{BB962C8B-B14F-4D97-AF65-F5344CB8AC3E}">
        <p14:creationId xmlns:p14="http://schemas.microsoft.com/office/powerpoint/2010/main" val="1411524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治療しながら、がんになる前と同じように生活したり働いたりしている人はたくさんいます。</a:t>
            </a:r>
          </a:p>
          <a:p>
            <a:r>
              <a:rPr kumimoji="1" lang="ja-JP" altLang="en-US" dirty="0" smtClean="0"/>
              <a:t>あなたががんについて正しく知り、がんにかかったひとが必要としているお手伝いをしてあげると、がんになったひとはもっと</a:t>
            </a:r>
            <a:r>
              <a:rPr lang="ja-JP" altLang="en-US" dirty="0">
                <a:solidFill>
                  <a:prstClr val="black"/>
                </a:solidFill>
                <a:latin typeface="HGP創英角ﾎﾟｯﾌﾟ体" panose="040B0A00000000000000" pitchFamily="50" charset="-128"/>
                <a:ea typeface="HGP創英角ﾎﾟｯﾌﾟ体" panose="040B0A00000000000000" pitchFamily="50" charset="-128"/>
              </a:rPr>
              <a:t>楽に過ごせます</a:t>
            </a:r>
            <a:r>
              <a:rPr lang="ja-JP" altLang="en-US"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18</a:t>
            </a:fld>
            <a:endParaRPr kumimoji="1" lang="ja-JP" altLang="en-US"/>
          </a:p>
        </p:txBody>
      </p:sp>
    </p:spTree>
    <p:extLst>
      <p:ext uri="{BB962C8B-B14F-4D97-AF65-F5344CB8AC3E}">
        <p14:creationId xmlns:p14="http://schemas.microsoft.com/office/powerpoint/2010/main" val="247376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19</a:t>
            </a:fld>
            <a:endParaRPr kumimoji="1" lang="ja-JP" altLang="en-US"/>
          </a:p>
        </p:txBody>
      </p:sp>
    </p:spTree>
    <p:extLst>
      <p:ext uri="{BB962C8B-B14F-4D97-AF65-F5344CB8AC3E}">
        <p14:creationId xmlns:p14="http://schemas.microsoft.com/office/powerpoint/2010/main" val="157080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03">
              <a:defRPr/>
            </a:pPr>
            <a:r>
              <a:rPr lang="ja-JP" altLang="en-US" dirty="0" smtClean="0">
                <a:solidFill>
                  <a:prstClr val="black"/>
                </a:solidFill>
                <a:latin typeface="+mn-ea"/>
              </a:rPr>
              <a:t>がんとはどんな病気か、今から説明します。途中でわからないことがあったら、遠慮せずに手を挙げてください。</a:t>
            </a:r>
            <a:endParaRPr lang="en-US" altLang="ja-JP" dirty="0" smtClean="0">
              <a:solidFill>
                <a:prstClr val="black"/>
              </a:solidFill>
              <a:latin typeface="+mn-ea"/>
            </a:endParaRPr>
          </a:p>
          <a:p>
            <a:pPr defTabSz="914103">
              <a:defRPr/>
            </a:pPr>
            <a:endParaRPr lang="en-US" altLang="ja-JP" dirty="0" smtClean="0">
              <a:solidFill>
                <a:prstClr val="black"/>
              </a:solidFill>
              <a:latin typeface="+mn-ea"/>
            </a:endParaRPr>
          </a:p>
          <a:p>
            <a:pPr defTabSz="914103">
              <a:defRPr/>
            </a:pPr>
            <a:r>
              <a:rPr lang="ja-JP" altLang="en-US" dirty="0" smtClean="0">
                <a:solidFill>
                  <a:prstClr val="black"/>
                </a:solidFill>
                <a:latin typeface="+mn-ea"/>
              </a:rPr>
              <a:t>私たちのからだは小さな「細胞」がたくさん集まってできています。</a:t>
            </a:r>
            <a:endParaRPr lang="en-US" altLang="ja-JP" dirty="0" smtClean="0">
              <a:solidFill>
                <a:prstClr val="black"/>
              </a:solidFill>
              <a:latin typeface="+mn-ea"/>
            </a:endParaRPr>
          </a:p>
          <a:p>
            <a:pPr defTabSz="914103">
              <a:defRPr/>
            </a:pPr>
            <a:r>
              <a:rPr lang="ja-JP" altLang="en-US" dirty="0" smtClean="0">
                <a:solidFill>
                  <a:prstClr val="black"/>
                </a:solidFill>
                <a:latin typeface="+mn-ea"/>
              </a:rPr>
              <a:t>私たちのからだの中では毎日新しい細胞が作られていて、古くなった「細胞」と</a:t>
            </a:r>
            <a:r>
              <a:rPr lang="ja-JP" altLang="ja-JP" dirty="0"/>
              <a:t>入れ替わ</a:t>
            </a:r>
            <a:r>
              <a:rPr lang="ja-JP" altLang="en-US" dirty="0"/>
              <a:t>り</a:t>
            </a:r>
            <a:r>
              <a:rPr lang="ja-JP" altLang="en-US" dirty="0" smtClean="0">
                <a:solidFill>
                  <a:prstClr val="black"/>
                </a:solidFill>
                <a:latin typeface="+mn-ea"/>
              </a:rPr>
              <a:t>ます。</a:t>
            </a:r>
            <a:endParaRPr lang="en-US" altLang="ja-JP" dirty="0" smtClean="0">
              <a:solidFill>
                <a:prstClr val="black"/>
              </a:solidFill>
              <a:latin typeface="+mn-ea"/>
            </a:endParaRPr>
          </a:p>
          <a:p>
            <a:pPr defTabSz="914103">
              <a:defRPr/>
            </a:pPr>
            <a:r>
              <a:rPr lang="ja-JP" altLang="en-US" dirty="0" smtClean="0">
                <a:solidFill>
                  <a:prstClr val="black"/>
                </a:solidFill>
                <a:latin typeface="+mn-ea"/>
              </a:rPr>
              <a:t>ところが、どんどん入れ替わっていく間に、おかしな細胞ができる</a:t>
            </a:r>
            <a:r>
              <a:rPr lang="ja-JP" altLang="en-US" dirty="0">
                <a:solidFill>
                  <a:prstClr val="black"/>
                </a:solidFill>
                <a:latin typeface="+mn-ea"/>
              </a:rPr>
              <a:t>ことが</a:t>
            </a:r>
            <a:r>
              <a:rPr lang="ja-JP" altLang="en-US" dirty="0" smtClean="0">
                <a:solidFill>
                  <a:prstClr val="black"/>
                </a:solidFill>
                <a:latin typeface="+mn-ea"/>
              </a:rPr>
              <a:t>、ときどきある</a:t>
            </a:r>
            <a:r>
              <a:rPr lang="ja-JP" altLang="en-US" dirty="0">
                <a:solidFill>
                  <a:prstClr val="black"/>
                </a:solidFill>
                <a:latin typeface="+mn-ea"/>
              </a:rPr>
              <a:t>のです</a:t>
            </a:r>
            <a:r>
              <a:rPr lang="ja-JP" altLang="en-US" dirty="0" smtClean="0">
                <a:solidFill>
                  <a:prstClr val="black"/>
                </a:solidFill>
                <a:latin typeface="+mn-ea"/>
              </a:rPr>
              <a:t>。</a:t>
            </a:r>
            <a:endParaRPr lang="en-US" altLang="ja-JP" dirty="0" smtClean="0">
              <a:solidFill>
                <a:prstClr val="black"/>
              </a:solidFill>
              <a:latin typeface="+mn-ea"/>
            </a:endParaRPr>
          </a:p>
          <a:p>
            <a:pPr defTabSz="914103">
              <a:defRPr/>
            </a:pPr>
            <a:r>
              <a:rPr lang="ja-JP" altLang="en-US" dirty="0" smtClean="0">
                <a:solidFill>
                  <a:prstClr val="black"/>
                </a:solidFill>
                <a:latin typeface="+mn-ea"/>
              </a:rPr>
              <a:t>みんな絵とか字をまねして書いたりしたことあるかな？絵や字がうまく書けなかったことないかな？</a:t>
            </a:r>
            <a:endParaRPr lang="en-US" altLang="ja-JP" dirty="0" smtClean="0">
              <a:solidFill>
                <a:prstClr val="black"/>
              </a:solidFill>
              <a:latin typeface="+mn-ea"/>
            </a:endParaRPr>
          </a:p>
          <a:p>
            <a:pPr defTabSz="914103">
              <a:defRPr/>
            </a:pPr>
            <a:r>
              <a:rPr lang="ja-JP" altLang="en-US" dirty="0" smtClean="0">
                <a:solidFill>
                  <a:prstClr val="black"/>
                </a:solidFill>
                <a:latin typeface="+mn-ea"/>
              </a:rPr>
              <a:t>おかしな細胞ができることはこれとよく似ています。</a:t>
            </a:r>
            <a:endParaRPr lang="en-US" altLang="ja-JP" dirty="0" smtClean="0">
              <a:solidFill>
                <a:prstClr val="black"/>
              </a:solidFill>
              <a:latin typeface="+mn-ea"/>
            </a:endParaRPr>
          </a:p>
          <a:p>
            <a:pPr defTabSz="914103">
              <a:defRPr/>
            </a:pPr>
            <a:r>
              <a:rPr lang="ja-JP" altLang="en-US" dirty="0" smtClean="0">
                <a:solidFill>
                  <a:prstClr val="black"/>
                </a:solidFill>
                <a:latin typeface="+mn-ea"/>
              </a:rPr>
              <a:t>ふだん、みんなのからだの中では、おかしな細胞が増えないように取りのぞかれています。</a:t>
            </a:r>
            <a:endParaRPr lang="ja-JP" altLang="en-US" dirty="0">
              <a:solidFill>
                <a:prstClr val="black"/>
              </a:solidFill>
              <a:latin typeface="+mn-ea"/>
            </a:endParaRPr>
          </a:p>
          <a:p>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a:t>
            </a:fld>
            <a:endParaRPr kumimoji="1" lang="ja-JP" altLang="en-US"/>
          </a:p>
        </p:txBody>
      </p:sp>
    </p:spTree>
    <p:extLst>
      <p:ext uri="{BB962C8B-B14F-4D97-AF65-F5344CB8AC3E}">
        <p14:creationId xmlns:p14="http://schemas.microsoft.com/office/powerpoint/2010/main" val="28226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lang="ja-JP" altLang="en-US" dirty="0" smtClean="0"/>
              <a:t>がんになったひとにはいろんな気持ちがあります</a:t>
            </a:r>
            <a:r>
              <a:rPr lang="ja-JP" altLang="ja-JP" dirty="0" smtClean="0"/>
              <a:t>。</a:t>
            </a:r>
          </a:p>
          <a:p>
            <a:r>
              <a:rPr lang="ja-JP" altLang="ja-JP" dirty="0" smtClean="0"/>
              <a:t>それ</a:t>
            </a:r>
            <a:r>
              <a:rPr lang="ja-JP" altLang="ja-JP" dirty="0"/>
              <a:t>では、実際にがん</a:t>
            </a:r>
            <a:r>
              <a:rPr lang="ja-JP" altLang="ja-JP" dirty="0" smtClean="0"/>
              <a:t>に</a:t>
            </a:r>
            <a:r>
              <a:rPr lang="ja-JP" altLang="en-US" dirty="0" smtClean="0"/>
              <a:t>なったこと</a:t>
            </a:r>
            <a:r>
              <a:rPr lang="ja-JP" altLang="en-US" smtClean="0"/>
              <a:t>のある方</a:t>
            </a:r>
            <a:r>
              <a:rPr lang="ja-JP" altLang="ja-JP" smtClean="0"/>
              <a:t>の</a:t>
            </a:r>
            <a:r>
              <a:rPr lang="ja-JP" altLang="ja-JP" dirty="0"/>
              <a:t>お話を</a:t>
            </a:r>
            <a:r>
              <a:rPr lang="ja-JP" altLang="ja-JP" dirty="0" smtClean="0"/>
              <a:t>聞</a:t>
            </a:r>
            <a:r>
              <a:rPr lang="ja-JP" altLang="en-US" dirty="0" smtClean="0"/>
              <a:t>いてみ</a:t>
            </a:r>
            <a:r>
              <a:rPr lang="ja-JP" altLang="ja-JP" dirty="0" smtClean="0"/>
              <a:t>ましょう。</a:t>
            </a:r>
            <a:endParaRPr lang="ja-JP" altLang="ja-JP"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20</a:t>
            </a:fld>
            <a:endParaRPr kumimoji="1" lang="ja-JP" altLang="en-US"/>
          </a:p>
        </p:txBody>
      </p:sp>
    </p:spTree>
    <p:extLst>
      <p:ext uri="{BB962C8B-B14F-4D97-AF65-F5344CB8AC3E}">
        <p14:creationId xmlns:p14="http://schemas.microsoft.com/office/powerpoint/2010/main" val="228844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n-ea"/>
              </a:rPr>
              <a:t>ところが、ときどき、おかしな細胞が見逃されます。これががんのもとになります。</a:t>
            </a:r>
            <a:endParaRPr lang="en-US" altLang="ja-JP" dirty="0" smtClean="0">
              <a:latin typeface="+mn-ea"/>
            </a:endParaRPr>
          </a:p>
          <a:p>
            <a:r>
              <a:rPr lang="ja-JP" altLang="en-US" dirty="0" smtClean="0">
                <a:latin typeface="+mn-ea"/>
              </a:rPr>
              <a:t>おかしな細胞が増えてがんが悪さをするまで、</a:t>
            </a:r>
            <a:r>
              <a:rPr lang="en-US" altLang="ja-JP" dirty="0" smtClean="0">
                <a:latin typeface="+mn-ea"/>
              </a:rPr>
              <a:t>1</a:t>
            </a:r>
            <a:r>
              <a:rPr lang="ja-JP" altLang="en-US" dirty="0" smtClean="0">
                <a:latin typeface="+mn-ea"/>
              </a:rPr>
              <a:t>年、</a:t>
            </a:r>
            <a:r>
              <a:rPr lang="en-US" altLang="ja-JP" dirty="0" smtClean="0">
                <a:latin typeface="+mn-ea"/>
              </a:rPr>
              <a:t>2</a:t>
            </a:r>
            <a:r>
              <a:rPr lang="ja-JP" altLang="en-US" dirty="0" smtClean="0">
                <a:latin typeface="+mn-ea"/>
              </a:rPr>
              <a:t>年と時間がかかります。</a:t>
            </a:r>
            <a:endParaRPr lang="en-US" altLang="ja-JP" dirty="0" smtClean="0">
              <a:latin typeface="+mn-ea"/>
            </a:endParaRPr>
          </a:p>
          <a:p>
            <a:endParaRPr lang="en-US" altLang="ja-JP" dirty="0">
              <a:latin typeface="+mn-ea"/>
            </a:endParaRPr>
          </a:p>
          <a:p>
            <a:r>
              <a:rPr lang="ja-JP" altLang="en-US" dirty="0" smtClean="0">
                <a:latin typeface="+mn-ea"/>
              </a:rPr>
              <a:t>がん</a:t>
            </a:r>
            <a:r>
              <a:rPr lang="ja-JP" altLang="en-US" dirty="0">
                <a:latin typeface="+mn-ea"/>
              </a:rPr>
              <a:t>は体のいろいろなところにできます</a:t>
            </a:r>
            <a:r>
              <a:rPr lang="ja-JP" altLang="en-US" dirty="0" smtClean="0">
                <a:latin typeface="+mn-ea"/>
              </a:rPr>
              <a:t>。</a:t>
            </a:r>
            <a:endParaRPr lang="en-US" altLang="ja-JP" dirty="0" smtClean="0">
              <a:latin typeface="+mn-ea"/>
            </a:endParaRPr>
          </a:p>
          <a:p>
            <a:r>
              <a:rPr lang="ja-JP" altLang="en-US" dirty="0" smtClean="0">
                <a:latin typeface="+mn-ea"/>
              </a:rPr>
              <a:t>この絵で肺はどこでしょう？</a:t>
            </a:r>
            <a:endParaRPr lang="en-US" altLang="ja-JP" dirty="0" smtClean="0">
              <a:latin typeface="+mn-ea"/>
            </a:endParaRPr>
          </a:p>
          <a:p>
            <a:r>
              <a:rPr lang="ja-JP" altLang="en-US" dirty="0" smtClean="0">
                <a:latin typeface="+mn-ea"/>
              </a:rPr>
              <a:t>おなかの臓器はちょっと難しいかな？（胃、大腸、肝臓、膵臓など）</a:t>
            </a:r>
            <a:endParaRPr lang="en-US" altLang="ja-JP" dirty="0" smtClean="0">
              <a:latin typeface="+mn-ea"/>
            </a:endParaRPr>
          </a:p>
          <a:p>
            <a:endParaRPr lang="en-US" altLang="ja-JP" dirty="0" smtClean="0">
              <a:latin typeface="+mn-ea"/>
            </a:endParaRPr>
          </a:p>
          <a:p>
            <a:r>
              <a:rPr lang="ja-JP" altLang="en-US" dirty="0" smtClean="0">
                <a:latin typeface="+mn-ea"/>
              </a:rPr>
              <a:t>日本人では大腸、胃、肺の順番でがんが多く、男性では前立腺がん、女性</a:t>
            </a:r>
            <a:r>
              <a:rPr lang="ja-JP" altLang="en-US" dirty="0">
                <a:latin typeface="+mn-ea"/>
              </a:rPr>
              <a:t>では</a:t>
            </a:r>
            <a:r>
              <a:rPr lang="ja-JP" altLang="en-US" dirty="0" smtClean="0">
                <a:latin typeface="+mn-ea"/>
              </a:rPr>
              <a:t>乳がんが最も多いです。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a:t>
            </a:fld>
            <a:endParaRPr kumimoji="1" lang="ja-JP" altLang="en-US"/>
          </a:p>
        </p:txBody>
      </p:sp>
    </p:spTree>
    <p:extLst>
      <p:ext uri="{BB962C8B-B14F-4D97-AF65-F5344CB8AC3E}">
        <p14:creationId xmlns:p14="http://schemas.microsoft.com/office/powerpoint/2010/main" val="181684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latin typeface="+mn-ea"/>
              </a:rPr>
              <a:t>じゃあ、どのくらいの人ががんになるのでしょうか</a:t>
            </a:r>
            <a:r>
              <a:rPr lang="ja-JP" altLang="en-US" dirty="0" smtClean="0">
                <a:latin typeface="+mn-ea"/>
              </a:rPr>
              <a:t>？</a:t>
            </a:r>
            <a:endParaRPr lang="en-US" altLang="ja-JP" dirty="0">
              <a:latin typeface="+mn-ea"/>
            </a:endParaRPr>
          </a:p>
          <a:p>
            <a:pPr algn="l"/>
            <a:r>
              <a:rPr lang="ja-JP" altLang="en-US" dirty="0" smtClean="0">
                <a:latin typeface="+mn-ea"/>
              </a:rPr>
              <a:t>みんながおじいさんおばあさんになるまでに、</a:t>
            </a:r>
            <a:r>
              <a:rPr lang="en-US" altLang="ja-JP" dirty="0" smtClean="0">
                <a:latin typeface="+mn-ea"/>
              </a:rPr>
              <a:t>2</a:t>
            </a:r>
            <a:r>
              <a:rPr lang="ja-JP" altLang="en-US" dirty="0">
                <a:latin typeface="+mn-ea"/>
              </a:rPr>
              <a:t>人に</a:t>
            </a:r>
            <a:r>
              <a:rPr lang="en-US" altLang="ja-JP" dirty="0">
                <a:latin typeface="+mn-ea"/>
              </a:rPr>
              <a:t>1</a:t>
            </a:r>
            <a:r>
              <a:rPr lang="ja-JP" altLang="en-US" dirty="0">
                <a:latin typeface="+mn-ea"/>
              </a:rPr>
              <a:t>人は「がん」に</a:t>
            </a:r>
            <a:r>
              <a:rPr lang="ja-JP" altLang="en-US" dirty="0" smtClean="0">
                <a:latin typeface="+mn-ea"/>
              </a:rPr>
              <a:t>なることが</a:t>
            </a:r>
            <a:r>
              <a:rPr lang="ja-JP" altLang="en-US" dirty="0">
                <a:latin typeface="+mn-ea"/>
              </a:rPr>
              <a:t>あります</a:t>
            </a:r>
            <a:r>
              <a:rPr lang="ja-JP" altLang="en-US" dirty="0" smtClean="0">
                <a:latin typeface="+mn-ea"/>
              </a:rPr>
              <a:t>。</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a:t>
            </a:fld>
            <a:endParaRPr kumimoji="1" lang="ja-JP" altLang="en-US"/>
          </a:p>
        </p:txBody>
      </p:sp>
    </p:spTree>
    <p:extLst>
      <p:ext uri="{BB962C8B-B14F-4D97-AF65-F5344CB8AC3E}">
        <p14:creationId xmlns:p14="http://schemas.microsoft.com/office/powerpoint/2010/main" val="391587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latin typeface="+mn-ea"/>
              </a:rPr>
              <a:t>毎日ニュースでもたくさん交通事故を聞きますよね。</a:t>
            </a:r>
            <a:endParaRPr lang="en-US" altLang="ja-JP" dirty="0">
              <a:latin typeface="+mn-ea"/>
            </a:endParaRPr>
          </a:p>
          <a:p>
            <a:pPr algn="l"/>
            <a:r>
              <a:rPr lang="ja-JP" altLang="en-US" dirty="0" smtClean="0">
                <a:latin typeface="+mn-ea"/>
              </a:rPr>
              <a:t>日本では、がんになるひとは交通事故でけがをするひとよりも多いです！</a:t>
            </a:r>
            <a:endParaRPr lang="en-US" altLang="ja-JP" dirty="0" smtClean="0">
              <a:solidFill>
                <a:prstClr val="black"/>
              </a:solidFill>
              <a:latin typeface="+mn-ea"/>
            </a:endParaRPr>
          </a:p>
          <a:p>
            <a:pPr defTabSz="906150">
              <a:defRPr/>
            </a:pPr>
            <a:endParaRPr lang="en-US" altLang="ja-JP" dirty="0" smtClean="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52089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150">
              <a:defRPr/>
            </a:pPr>
            <a:r>
              <a:rPr lang="ja-JP" altLang="en-US" dirty="0" smtClean="0">
                <a:solidFill>
                  <a:prstClr val="black"/>
                </a:solidFill>
                <a:latin typeface="+mn-ea"/>
              </a:rPr>
              <a:t>がんで死んでしまう人も一番多いですが、がんになった人とくらべて、がんで死んでしまう人はずっと少ないですよね。</a:t>
            </a:r>
            <a:endParaRPr lang="en-US" altLang="ja-JP" dirty="0" smtClean="0">
              <a:solidFill>
                <a:prstClr val="black"/>
              </a:solidFill>
              <a:latin typeface="+mn-ea"/>
            </a:endParaRPr>
          </a:p>
          <a:p>
            <a:pPr defTabSz="906150">
              <a:defRPr/>
            </a:pPr>
            <a:r>
              <a:rPr lang="ja-JP" altLang="en-US" dirty="0" smtClean="0">
                <a:solidFill>
                  <a:prstClr val="black"/>
                </a:solidFill>
                <a:latin typeface="+mn-ea"/>
              </a:rPr>
              <a:t>がんになっても治るひとも多くいるんです。</a:t>
            </a:r>
            <a:endParaRPr lang="en-US" altLang="ja-JP" dirty="0" smtClean="0">
              <a:solidFill>
                <a:prstClr val="black"/>
              </a:solidFill>
              <a:latin typeface="+mn-ea"/>
            </a:endParaRPr>
          </a:p>
          <a:p>
            <a:pPr defTabSz="906150">
              <a:defRPr/>
            </a:pPr>
            <a:endParaRPr lang="en-US" altLang="ja-JP" dirty="0" smtClean="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00418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smtClean="0">
                <a:latin typeface="+mn-ea"/>
              </a:rPr>
              <a:t>がんは</a:t>
            </a:r>
            <a:r>
              <a:rPr lang="en-US" altLang="ja-JP" dirty="0" smtClean="0">
                <a:latin typeface="+mn-ea"/>
              </a:rPr>
              <a:t>40</a:t>
            </a:r>
            <a:r>
              <a:rPr lang="ja-JP" altLang="en-US" dirty="0" smtClean="0">
                <a:latin typeface="+mn-ea"/>
              </a:rPr>
              <a:t>歳、</a:t>
            </a:r>
            <a:r>
              <a:rPr lang="en-US" altLang="ja-JP" dirty="0" smtClean="0">
                <a:latin typeface="+mn-ea"/>
              </a:rPr>
              <a:t>50</a:t>
            </a:r>
            <a:r>
              <a:rPr lang="ja-JP" altLang="en-US" dirty="0" smtClean="0">
                <a:latin typeface="+mn-ea"/>
              </a:rPr>
              <a:t>歳頃から少し</a:t>
            </a:r>
            <a:r>
              <a:rPr lang="ja-JP" altLang="en-US" dirty="0">
                <a:latin typeface="+mn-ea"/>
              </a:rPr>
              <a:t>ずつ増えて</a:t>
            </a:r>
            <a:r>
              <a:rPr lang="ja-JP" altLang="en-US" dirty="0" smtClean="0">
                <a:latin typeface="+mn-ea"/>
              </a:rPr>
              <a:t>、年をとるほど多く</a:t>
            </a:r>
            <a:r>
              <a:rPr lang="ja-JP" altLang="en-US" dirty="0">
                <a:latin typeface="+mn-ea"/>
              </a:rPr>
              <a:t>なります</a:t>
            </a:r>
            <a:r>
              <a:rPr lang="ja-JP" altLang="en-US" dirty="0" smtClean="0">
                <a:latin typeface="+mn-ea"/>
              </a:rPr>
              <a:t>。</a:t>
            </a:r>
            <a:endParaRPr lang="en-US" altLang="ja-JP" dirty="0">
              <a:latin typeface="+mn-ea"/>
            </a:endParaRPr>
          </a:p>
          <a:p>
            <a:pPr algn="l"/>
            <a:r>
              <a:rPr lang="ja-JP" altLang="en-US" dirty="0" smtClean="0">
                <a:latin typeface="+mn-ea"/>
              </a:rPr>
              <a:t>みなさんは若いので「</a:t>
            </a:r>
            <a:r>
              <a:rPr lang="ja-JP" altLang="en-US" dirty="0">
                <a:latin typeface="+mn-ea"/>
              </a:rPr>
              <a:t>がん」</a:t>
            </a:r>
            <a:r>
              <a:rPr lang="ja-JP" altLang="en-US" dirty="0" smtClean="0">
                <a:latin typeface="+mn-ea"/>
              </a:rPr>
              <a:t>になりにくいですが、お父さん、お母さん、学校の先生の言うことを守って、毎日の生活に気を付けているとがんになりにくくなることがわ</a:t>
            </a:r>
            <a:r>
              <a:rPr lang="ja-JP" altLang="en-US" dirty="0">
                <a:latin typeface="+mn-ea"/>
              </a:rPr>
              <a:t>かっています</a:t>
            </a:r>
            <a:r>
              <a:rPr lang="ja-JP" altLang="en-US" dirty="0" smtClean="0">
                <a:latin typeface="+mn-ea"/>
              </a:rPr>
              <a:t>。</a:t>
            </a:r>
            <a:endParaRPr lang="en-US" altLang="ja-JP" dirty="0" smtClean="0">
              <a:latin typeface="+mn-ea"/>
            </a:endParaRPr>
          </a:p>
          <a:p>
            <a:pPr algn="l"/>
            <a:r>
              <a:rPr lang="ja-JP" altLang="en-US" dirty="0" smtClean="0">
                <a:latin typeface="+mn-ea"/>
              </a:rPr>
              <a:t>ですから</a:t>
            </a:r>
            <a:r>
              <a:rPr lang="ja-JP" altLang="en-US" dirty="0">
                <a:latin typeface="+mn-ea"/>
              </a:rPr>
              <a:t>、皆さんのように、子どもの頃から「がん」についてよく</a:t>
            </a:r>
            <a:r>
              <a:rPr lang="ja-JP" altLang="en-US" dirty="0" smtClean="0">
                <a:latin typeface="+mn-ea"/>
              </a:rPr>
              <a:t>知っておくことが大切です</a:t>
            </a:r>
            <a:r>
              <a:rPr lang="ja-JP" altLang="en-US" dirty="0">
                <a:latin typeface="+mn-ea"/>
              </a:rPr>
              <a:t>。</a:t>
            </a:r>
          </a:p>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7</a:t>
            </a:fld>
            <a:endParaRPr kumimoji="1" lang="ja-JP" altLang="en-US"/>
          </a:p>
        </p:txBody>
      </p:sp>
    </p:spTree>
    <p:extLst>
      <p:ext uri="{BB962C8B-B14F-4D97-AF65-F5344CB8AC3E}">
        <p14:creationId xmlns:p14="http://schemas.microsoft.com/office/powerpoint/2010/main" val="249200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lang="ja-JP" altLang="ja-JP" dirty="0"/>
              <a:t>では、</a:t>
            </a:r>
            <a:r>
              <a:rPr lang="ja-JP" altLang="en-US" dirty="0"/>
              <a:t>がんになりにくくなる</a:t>
            </a:r>
            <a:r>
              <a:rPr lang="ja-JP" altLang="ja-JP" dirty="0"/>
              <a:t>ために、みなさんはどんなことをしたらよいと思いますか？</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14259">
              <a:defRPr/>
            </a:pPr>
            <a:fld id="{3D6E32F5-D507-46CB-9308-7799FED8D203}" type="slidenum">
              <a:rPr lang="ja-JP" altLang="en-US">
                <a:solidFill>
                  <a:prstClr val="black"/>
                </a:solidFill>
                <a:latin typeface="Calibri"/>
                <a:ea typeface="ＭＳ Ｐゴシック" panose="020B0600070205080204" pitchFamily="50" charset="-128"/>
              </a:rPr>
              <a:pPr defTabSz="914259">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1456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150">
              <a:defRPr/>
            </a:pPr>
            <a:r>
              <a:rPr lang="ja-JP" altLang="en-US" dirty="0" smtClean="0">
                <a:latin typeface="+mn-ea"/>
              </a:rPr>
              <a:t>質問です。</a:t>
            </a:r>
            <a:r>
              <a:rPr lang="ja-JP" altLang="en-US" dirty="0" smtClean="0">
                <a:solidFill>
                  <a:prstClr val="black"/>
                </a:solidFill>
                <a:latin typeface="+mn-ea"/>
              </a:rPr>
              <a:t>運動しているとがんになりにくくなると思いますか？</a:t>
            </a:r>
            <a:endParaRPr lang="en-US" altLang="ja-JP" dirty="0">
              <a:solidFill>
                <a:prstClr val="black"/>
              </a:solidFill>
              <a:latin typeface="+mn-ea"/>
            </a:endParaRPr>
          </a:p>
          <a:p>
            <a:pPr algn="l"/>
            <a:r>
              <a:rPr lang="ja-JP" altLang="en-US" dirty="0">
                <a:latin typeface="+mn-ea"/>
              </a:rPr>
              <a:t>答えは・・・○</a:t>
            </a:r>
            <a:r>
              <a:rPr lang="ja-JP" altLang="en-US" dirty="0" smtClean="0">
                <a:latin typeface="+mn-ea"/>
              </a:rPr>
              <a:t>。</a:t>
            </a:r>
            <a:endParaRPr lang="en-US" altLang="ja-JP" dirty="0" smtClean="0">
              <a:latin typeface="+mn-ea"/>
            </a:endParaRPr>
          </a:p>
          <a:p>
            <a:pPr algn="l"/>
            <a:endParaRPr lang="en-US" altLang="ja-JP" dirty="0">
              <a:latin typeface="+mn-ea"/>
            </a:endParaRPr>
          </a:p>
          <a:p>
            <a:pPr algn="l"/>
            <a:r>
              <a:rPr lang="ja-JP" altLang="en-US" dirty="0">
                <a:latin typeface="+mn-ea"/>
              </a:rPr>
              <a:t>みなさんは、何か運動してますか？放課後や休みの日なども、家の中でゲームばかりしているなんてことはないですか？</a:t>
            </a:r>
            <a:endParaRPr lang="en-US" altLang="ja-JP" dirty="0">
              <a:latin typeface="+mn-ea"/>
            </a:endParaRPr>
          </a:p>
          <a:p>
            <a:pPr algn="l"/>
            <a:r>
              <a:rPr lang="ja-JP" altLang="en-US" dirty="0">
                <a:latin typeface="+mn-ea"/>
              </a:rPr>
              <a:t>ちゃんと外で元気に遊んでますか</a:t>
            </a:r>
            <a:r>
              <a:rPr lang="ja-JP" altLang="en-US" dirty="0" smtClean="0">
                <a:latin typeface="+mn-ea"/>
              </a:rPr>
              <a:t>？</a:t>
            </a:r>
            <a:endParaRPr lang="en-US" altLang="ja-JP" dirty="0" smtClean="0">
              <a:latin typeface="+mn-ea"/>
            </a:endParaRPr>
          </a:p>
          <a:p>
            <a:pPr algn="l"/>
            <a:endParaRPr lang="en-US" altLang="ja-JP" dirty="0">
              <a:latin typeface="+mn-ea"/>
            </a:endParaRPr>
          </a:p>
          <a:p>
            <a:pPr defTabSz="914259">
              <a:defRPr/>
            </a:pPr>
            <a:r>
              <a:rPr lang="ja-JP" altLang="en-US" dirty="0" smtClean="0">
                <a:latin typeface="+mn-ea"/>
              </a:rPr>
              <a:t>毎日運動するようにしていると、大人になってからも運動するくせがついて、大腸がんなどになりにくくなることがわかっています。</a:t>
            </a:r>
            <a:endParaRPr lang="en-US" altLang="ja-JP" dirty="0" smtClean="0">
              <a:latin typeface="+mn-ea"/>
            </a:endParaRPr>
          </a:p>
          <a:p>
            <a:pPr algn="l"/>
            <a:r>
              <a:rPr lang="ja-JP" altLang="en-US" dirty="0" smtClean="0">
                <a:latin typeface="+mn-ea"/>
              </a:rPr>
              <a:t>がんだけでなく、ほかの病気もなりにくくなります。</a:t>
            </a:r>
            <a:endParaRPr lang="en-US" altLang="ja-JP" dirty="0" smtClean="0">
              <a:latin typeface="+mn-ea"/>
            </a:endParaRPr>
          </a:p>
          <a:p>
            <a:pPr algn="l"/>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9</a:t>
            </a:fld>
            <a:endParaRPr kumimoji="1" lang="ja-JP" altLang="en-US"/>
          </a:p>
        </p:txBody>
      </p:sp>
    </p:spTree>
    <p:extLst>
      <p:ext uri="{BB962C8B-B14F-4D97-AF65-F5344CB8AC3E}">
        <p14:creationId xmlns:p14="http://schemas.microsoft.com/office/powerpoint/2010/main" val="254780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8871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2330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3694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505469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841236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9213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8639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02919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370296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41825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620386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931127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178566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432385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97440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207265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4008566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207877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1865382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206030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2736279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CD7976-4B7A-4465-9873-326840F8B5B4}" type="datetimeFigureOut">
              <a:rPr kumimoji="1" lang="ja-JP" altLang="en-US" smtClean="0"/>
              <a:t>2020/8/13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179259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2020/8/13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2020/8/13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069924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D7976-4B7A-4465-9873-326840F8B5B4}" type="datetimeFigureOut">
              <a:rPr kumimoji="1" lang="ja-JP" altLang="en-US" smtClean="0"/>
              <a:t>2020/8/13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A8513-C070-4F56-A346-8D315F90B801}" type="slidenum">
              <a:rPr kumimoji="1" lang="ja-JP" altLang="en-US" smtClean="0"/>
              <a:t>‹#›</a:t>
            </a:fld>
            <a:endParaRPr kumimoji="1" lang="ja-JP" altLang="en-US"/>
          </a:p>
        </p:txBody>
      </p:sp>
    </p:spTree>
    <p:extLst>
      <p:ext uri="{BB962C8B-B14F-4D97-AF65-F5344CB8AC3E}">
        <p14:creationId xmlns:p14="http://schemas.microsoft.com/office/powerpoint/2010/main" val="3811520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6.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chart" Target="../charts/chart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diagramColors" Target="../diagrams/colors1.xml"/><Relationship Id="rId12"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3.png"/><Relationship Id="rId5" Type="http://schemas.openxmlformats.org/officeDocument/2006/relationships/diagramLayout" Target="../diagrams/layout1.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rgbClr val="DF5B71"/>
          </a:fgClr>
          <a:bgClr>
            <a:schemeClr val="bg1"/>
          </a:bgClr>
        </a:pattFill>
        <a:effectLst/>
      </p:bgPr>
    </p:bg>
    <p:spTree>
      <p:nvGrpSpPr>
        <p:cNvPr id="1" name=""/>
        <p:cNvGrpSpPr/>
        <p:nvPr/>
      </p:nvGrpSpPr>
      <p:grpSpPr>
        <a:xfrm>
          <a:off x="0" y="0"/>
          <a:ext cx="0" cy="0"/>
          <a:chOff x="0" y="0"/>
          <a:chExt cx="0" cy="0"/>
        </a:xfrm>
      </p:grpSpPr>
      <p:pic>
        <p:nvPicPr>
          <p:cNvPr id="2050" name="Picture 2" descr="http://2.bp.blogspot.com/-CGznEKm9AiU/UZNnglGxy2I/AAAAAAAASdU/mhoeySEvSmk/s1600/frame_people_yo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7" y="636853"/>
            <a:ext cx="8037416" cy="54257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897" y="2276872"/>
            <a:ext cx="4104456" cy="1569660"/>
          </a:xfrm>
          <a:prstGeom prst="rect">
            <a:avLst/>
          </a:prstGeom>
          <a:noFill/>
        </p:spPr>
        <p:txBody>
          <a:bodyPr wrap="square" rtlCol="0">
            <a:spAutoFit/>
          </a:bodyPr>
          <a:lstStyle/>
          <a:p>
            <a:r>
              <a:rPr kumimoji="1" lang="ja-JP" altLang="en-US" sz="4800" dirty="0" smtClean="0">
                <a:latin typeface="HGS創英角ﾎﾟｯﾌﾟ体" panose="040B0A00000000000000" pitchFamily="50" charset="-128"/>
                <a:ea typeface="HGS創英角ﾎﾟｯﾌﾟ体" panose="040B0A00000000000000" pitchFamily="50" charset="-128"/>
              </a:rPr>
              <a:t>がんのことをもっと知ろう</a:t>
            </a:r>
            <a:endParaRPr kumimoji="1" lang="ja-JP" altLang="en-US" sz="4800" dirty="0">
              <a:latin typeface="HGS創英角ﾎﾟｯﾌﾟ体" panose="040B0A00000000000000" pitchFamily="50" charset="-128"/>
              <a:ea typeface="HGS創英角ﾎﾟｯﾌﾟ体" panose="040B0A00000000000000" pitchFamily="50" charset="-128"/>
            </a:endParaRPr>
          </a:p>
        </p:txBody>
      </p:sp>
      <p:sp>
        <p:nvSpPr>
          <p:cNvPr id="4" name="テキスト ボックス 3"/>
          <p:cNvSpPr txBox="1"/>
          <p:nvPr/>
        </p:nvSpPr>
        <p:spPr>
          <a:xfrm>
            <a:off x="4608004" y="4739952"/>
            <a:ext cx="3708412" cy="461665"/>
          </a:xfrm>
          <a:prstGeom prst="rect">
            <a:avLst/>
          </a:prstGeom>
          <a:noFill/>
        </p:spPr>
        <p:txBody>
          <a:bodyPr wrap="square" rtlCol="0">
            <a:spAutoFit/>
          </a:bodyPr>
          <a:lstStyle/>
          <a:p>
            <a:r>
              <a:rPr kumimoji="1" lang="ja-JP" altLang="en-US" sz="2400" b="1" smtClean="0"/>
              <a:t>小学校</a:t>
            </a:r>
            <a:r>
              <a:rPr kumimoji="1" lang="ja-JP" altLang="en-US" sz="2400" b="1" smtClean="0"/>
              <a:t>５、６年生用</a:t>
            </a:r>
            <a:endParaRPr kumimoji="1" lang="ja-JP" altLang="en-US" sz="2400" b="1" dirty="0"/>
          </a:p>
        </p:txBody>
      </p:sp>
      <p:sp>
        <p:nvSpPr>
          <p:cNvPr id="5" name="角丸四角形 4"/>
          <p:cNvSpPr/>
          <p:nvPr/>
        </p:nvSpPr>
        <p:spPr>
          <a:xfrm>
            <a:off x="2555776" y="6142889"/>
            <a:ext cx="4104456" cy="4320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smtClean="0">
                <a:solidFill>
                  <a:schemeClr val="tx1"/>
                </a:solidFill>
              </a:rPr>
              <a:t>三重県・三重県教育委員会</a:t>
            </a:r>
            <a:endParaRPr kumimoji="1" lang="ja-JP" altLang="en-US" b="1" dirty="0">
              <a:solidFill>
                <a:schemeClr val="tx1"/>
              </a:solidFill>
            </a:endParaRPr>
          </a:p>
        </p:txBody>
      </p:sp>
    </p:spTree>
    <p:extLst>
      <p:ext uri="{BB962C8B-B14F-4D97-AF65-F5344CB8AC3E}">
        <p14:creationId xmlns:p14="http://schemas.microsoft.com/office/powerpoint/2010/main" val="195315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675" y="476672"/>
            <a:ext cx="193632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537" y="476672"/>
            <a:ext cx="7495692" cy="1077218"/>
          </a:xfrm>
          <a:prstGeom prst="rect">
            <a:avLst/>
          </a:prstGeom>
          <a:noFill/>
        </p:spPr>
        <p:txBody>
          <a:bodyPr wrap="square" rtlCol="0">
            <a:spAutoFit/>
          </a:bodyPr>
          <a:lstStyle/>
          <a:p>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3200" dirty="0" smtClean="0">
                <a:latin typeface="HG創英角ﾎﾟｯﾌﾟ体" panose="040B0A09000000000000" pitchFamily="49" charset="-128"/>
                <a:ea typeface="HG創英角ﾎﾟｯﾌﾟ体" panose="040B0A09000000000000" pitchFamily="49" charset="-128"/>
              </a:rPr>
              <a:t>　</a:t>
            </a:r>
            <a:r>
              <a:rPr kumimoji="1" lang="ja-JP" altLang="en-US" sz="3200" dirty="0" smtClean="0">
                <a:latin typeface="HG創英角ﾎﾟｯﾌﾟ体" panose="040B0A09000000000000" pitchFamily="49" charset="-128"/>
                <a:ea typeface="HG創英角ﾎﾟｯﾌﾟ体" panose="040B0A09000000000000" pitchFamily="49" charset="-128"/>
              </a:rPr>
              <a:t>　たばこのけむりをすうと</a:t>
            </a:r>
            <a:endParaRPr kumimoji="1" lang="en-US" altLang="ja-JP" sz="3200" dirty="0" smtClean="0">
              <a:latin typeface="HG創英角ﾎﾟｯﾌﾟ体" panose="040B0A09000000000000" pitchFamily="49" charset="-128"/>
              <a:ea typeface="HG創英角ﾎﾟｯﾌﾟ体" panose="040B0A09000000000000" pitchFamily="49" charset="-128"/>
            </a:endParaRPr>
          </a:p>
          <a:p>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3200" dirty="0" smtClean="0">
                <a:latin typeface="HG創英角ﾎﾟｯﾌﾟ体" panose="040B0A09000000000000" pitchFamily="49" charset="-128"/>
                <a:ea typeface="HG創英角ﾎﾟｯﾌﾟ体" panose="040B0A09000000000000" pitchFamily="49" charset="-128"/>
              </a:rPr>
              <a:t>　　</a:t>
            </a:r>
            <a:r>
              <a:rPr kumimoji="1" lang="ja-JP" altLang="en-US" sz="3200" dirty="0" smtClean="0">
                <a:latin typeface="HG創英角ﾎﾟｯﾌﾟ体" panose="040B0A09000000000000" pitchFamily="49" charset="-128"/>
                <a:ea typeface="HG創英角ﾎﾟｯﾌﾟ体" panose="040B0A09000000000000" pitchFamily="49" charset="-128"/>
              </a:rPr>
              <a:t>がん</a:t>
            </a:r>
            <a:r>
              <a:rPr lang="ja-JP" altLang="en-US" sz="3200" dirty="0" smtClean="0">
                <a:latin typeface="HG創英角ﾎﾟｯﾌﾟ体" panose="040B0A09000000000000" pitchFamily="49" charset="-128"/>
                <a:ea typeface="HG創英角ﾎﾟｯﾌﾟ体" panose="040B0A09000000000000" pitchFamily="49" charset="-128"/>
              </a:rPr>
              <a:t>になりやすく</a:t>
            </a:r>
            <a:r>
              <a:rPr kumimoji="1" lang="ja-JP" altLang="en-US" sz="3200" dirty="0" smtClean="0">
                <a:latin typeface="HG創英角ﾎﾟｯﾌﾟ体" panose="040B0A09000000000000" pitchFamily="49" charset="-128"/>
                <a:ea typeface="HG創英角ﾎﾟｯﾌﾟ体" panose="040B0A09000000000000" pitchFamily="49" charset="-128"/>
              </a:rPr>
              <a:t>なる？</a:t>
            </a:r>
            <a:endParaRPr kumimoji="1" lang="ja-JP" altLang="en-US" sz="3200" dirty="0">
              <a:latin typeface="HG創英角ﾎﾟｯﾌﾟ体" panose="040B0A09000000000000" pitchFamily="49" charset="-128"/>
              <a:ea typeface="HG創英角ﾎﾟｯﾌﾟ体" panose="040B0A09000000000000" pitchFamily="49" charset="-128"/>
            </a:endParaRPr>
          </a:p>
        </p:txBody>
      </p:sp>
      <p:pic>
        <p:nvPicPr>
          <p:cNvPr id="4105" name="Picture 9" descr="http://2.bp.blogspot.com/-sCH4P9HUH2o/UxbLtXVBqQI/AAAAAAAAeDI/Un9zjXS9zQU/s800/tabako_kitsu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449317"/>
            <a:ext cx="3456384" cy="3611347"/>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3.bp.blogspot.com/-Cgzc-Uy-JgE/UZ2UqemUGJI/AAAAAAAATlk/6C1V5sW2uTc/s800/body_hai_tobacc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2492896"/>
            <a:ext cx="3741180"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爆発 1 1"/>
          <p:cNvSpPr/>
          <p:nvPr/>
        </p:nvSpPr>
        <p:spPr>
          <a:xfrm>
            <a:off x="7325262" y="4244582"/>
            <a:ext cx="565967" cy="57606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06128" y="6309320"/>
            <a:ext cx="8032968" cy="369332"/>
          </a:xfrm>
          <a:prstGeom prst="rect">
            <a:avLst/>
          </a:prstGeom>
          <a:noFill/>
        </p:spPr>
        <p:txBody>
          <a:bodyPr wrap="none" rtlCol="0">
            <a:sp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自分だけでなく、他人のすっているたばこのけむりもがんの原因になります</a:t>
            </a:r>
            <a:endParaRPr kumimoji="1" lang="ja-JP" altLang="en-US" dirty="0">
              <a:latin typeface="HGS創英角ﾎﾟｯﾌﾟ体" panose="040B0A00000000000000" pitchFamily="50" charset="-128"/>
              <a:ea typeface="HGS創英角ﾎﾟｯﾌﾟ体" panose="040B0A00000000000000" pitchFamily="50" charset="-128"/>
            </a:endParaRPr>
          </a:p>
        </p:txBody>
      </p:sp>
    </p:spTree>
    <p:custDataLst>
      <p:tags r:id="rId1"/>
    </p:custDataLst>
    <p:extLst>
      <p:ext uri="{BB962C8B-B14F-4D97-AF65-F5344CB8AC3E}">
        <p14:creationId xmlns:p14="http://schemas.microsoft.com/office/powerpoint/2010/main" val="1625027316"/>
      </p:ext>
    </p:extLst>
  </p:cSld>
  <p:clrMapOvr>
    <a:masterClrMapping/>
  </p:clrMapOvr>
  <mc:AlternateContent xmlns:mc="http://schemas.openxmlformats.org/markup-compatibility/2006" xmlns:p14="http://schemas.microsoft.com/office/powerpoint/2010/main">
    <mc:Choice Requires="p14">
      <p:transition spd="slow" p14:dur="2000" advTm="2482"/>
    </mc:Choice>
    <mc:Fallback xmlns="">
      <p:transition spd="slow" advTm="2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fade">
                                      <p:cBhvr>
                                        <p:cTn id="12" dur="500"/>
                                        <p:tgtEl>
                                          <p:spTgt spid="410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18439" y="482236"/>
            <a:ext cx="5960286"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40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好ききらいせずに食べよう</a:t>
            </a:r>
            <a:endParaRPr lang="en-US" altLang="ja-JP" sz="40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endParaRPr>
          </a:p>
        </p:txBody>
      </p:sp>
      <p:pic>
        <p:nvPicPr>
          <p:cNvPr id="6146" name="Picture 2" descr="http://2.bp.blogspot.com/-iUFa8ZSf2Sg/UvTeSUuJH_I/AAAAAAAAdms/3315dE8YGYQ/s800/syokuji_gir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42" y="2060848"/>
            <a:ext cx="4255778" cy="3862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ェアリーベ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788" y="3212976"/>
            <a:ext cx="3960440" cy="1857117"/>
          </a:xfrm>
          <a:prstGeom prst="rect">
            <a:avLst/>
          </a:prstGeom>
          <a:noFill/>
          <a:ln>
            <a:noFill/>
          </a:ln>
          <a:extLst/>
        </p:spPr>
      </p:pic>
      <p:pic>
        <p:nvPicPr>
          <p:cNvPr id="6" name="図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8578" y="5157192"/>
            <a:ext cx="4536503" cy="536595"/>
          </a:xfrm>
          <a:prstGeom prst="rect">
            <a:avLst/>
          </a:prstGeom>
          <a:noFill/>
          <a:ln>
            <a:noFill/>
          </a:ln>
        </p:spPr>
      </p:pic>
      <p:sp>
        <p:nvSpPr>
          <p:cNvPr id="3" name="円形吹き出し 2"/>
          <p:cNvSpPr/>
          <p:nvPr/>
        </p:nvSpPr>
        <p:spPr>
          <a:xfrm>
            <a:off x="5148064" y="1772816"/>
            <a:ext cx="3240360" cy="1440160"/>
          </a:xfrm>
          <a:prstGeom prst="wedgeEllipseCallout">
            <a:avLst/>
          </a:prstGeom>
          <a:solidFill>
            <a:srgbClr val="BDE9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err="1" smtClean="0">
                <a:solidFill>
                  <a:srgbClr val="FF0000"/>
                </a:solidFill>
                <a:latin typeface="HGS創英角ﾎﾟｯﾌﾟ体" panose="040B0A00000000000000" pitchFamily="50" charset="-128"/>
                <a:ea typeface="HGS創英角ﾎﾟｯﾌﾟ体" panose="040B0A00000000000000" pitchFamily="50" charset="-128"/>
              </a:rPr>
              <a:t>やさいも</a:t>
            </a:r>
            <a:endParaRPr kumimoji="1" lang="en-US" altLang="ja-JP" sz="2800" b="1"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2800" b="1" dirty="0" smtClean="0">
                <a:solidFill>
                  <a:srgbClr val="FF0000"/>
                </a:solidFill>
                <a:latin typeface="HGS創英角ﾎﾟｯﾌﾟ体" panose="040B0A00000000000000" pitchFamily="50" charset="-128"/>
                <a:ea typeface="HGS創英角ﾎﾟｯﾌﾟ体" panose="040B0A00000000000000" pitchFamily="50" charset="-128"/>
              </a:rPr>
              <a:t>食べてね</a:t>
            </a:r>
            <a:endPar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 name="正方形/長方形 1"/>
          <p:cNvSpPr/>
          <p:nvPr/>
        </p:nvSpPr>
        <p:spPr>
          <a:xfrm>
            <a:off x="1259632" y="6135687"/>
            <a:ext cx="6480720" cy="461665"/>
          </a:xfrm>
          <a:prstGeom prst="rect">
            <a:avLst/>
          </a:prstGeom>
        </p:spPr>
        <p:txBody>
          <a:bodyPr wrap="square">
            <a:spAutoFit/>
          </a:bodyPr>
          <a:lstStyle/>
          <a:p>
            <a:pPr lvl="0" algn="ctr"/>
            <a:r>
              <a:rPr lang="ja-JP" altLang="en-US" sz="2400" spc="50" dirty="0">
                <a:ln w="11430"/>
                <a:gradFill>
                  <a:gsLst>
                    <a:gs pos="25000">
                      <a:srgbClr val="C0504D">
                        <a:satMod val="155000"/>
                      </a:srgbClr>
                    </a:gs>
                    <a:gs pos="100000">
                      <a:srgbClr val="C0504D">
                        <a:shade val="45000"/>
                        <a:satMod val="165000"/>
                      </a:srgbClr>
                    </a:gs>
                  </a:gsLst>
                  <a:lin ang="5400000"/>
                </a:gradFill>
                <a:latin typeface="HGP創英角ﾎﾟｯﾌﾟ体" panose="040B0A00000000000000" pitchFamily="50" charset="-128"/>
                <a:ea typeface="HGP創英角ﾎﾟｯﾌﾟ体" panose="040B0A00000000000000" pitchFamily="50" charset="-128"/>
              </a:rPr>
              <a:t>しおからいも</a:t>
            </a:r>
            <a:r>
              <a:rPr lang="ja-JP" altLang="en-US" sz="2400" spc="50" dirty="0" smtClean="0">
                <a:ln w="11430"/>
                <a:gradFill>
                  <a:gsLst>
                    <a:gs pos="25000">
                      <a:srgbClr val="C0504D">
                        <a:satMod val="155000"/>
                      </a:srgbClr>
                    </a:gs>
                    <a:gs pos="100000">
                      <a:srgbClr val="C0504D">
                        <a:shade val="45000"/>
                        <a:satMod val="165000"/>
                      </a:srgbClr>
                    </a:gs>
                  </a:gsLst>
                  <a:lin ang="5400000"/>
                </a:gradFill>
                <a:latin typeface="HGP創英角ﾎﾟｯﾌﾟ体" panose="040B0A00000000000000" pitchFamily="50" charset="-128"/>
                <a:ea typeface="HGP創英角ﾎﾟｯﾌﾟ体" panose="040B0A00000000000000" pitchFamily="50" charset="-128"/>
              </a:rPr>
              <a:t>のはたくさん食べないように</a:t>
            </a:r>
            <a:endParaRPr lang="en-US" altLang="ja-JP" sz="2400" spc="50" dirty="0">
              <a:ln w="11430"/>
              <a:gradFill>
                <a:gsLst>
                  <a:gs pos="25000">
                    <a:srgbClr val="C0504D">
                      <a:satMod val="155000"/>
                    </a:srgbClr>
                  </a:gs>
                  <a:gs pos="100000">
                    <a:srgbClr val="C0504D">
                      <a:shade val="45000"/>
                      <a:satMod val="165000"/>
                    </a:srgbClr>
                  </a:gs>
                </a:gsLst>
                <a:lin ang="5400000"/>
              </a:gra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391491775"/>
      </p:ext>
    </p:extLst>
  </p:cSld>
  <p:clrMapOvr>
    <a:masterClrMapping/>
  </p:clrMapOvr>
  <mc:AlternateContent xmlns:mc="http://schemas.openxmlformats.org/markup-compatibility/2006" xmlns:p14="http://schemas.microsoft.com/office/powerpoint/2010/main">
    <mc:Choice Requires="p14">
      <p:transition spd="slow" p14:dur="2000" advTm="1242"/>
    </mc:Choice>
    <mc:Fallback xmlns="">
      <p:transition spd="slow" advTm="12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VjvaDJTQoRQ/U7O6zbtXwkI/AAAAAAAAiTE/5OX5Akk7E9w/s800/nedoko_smart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1916832"/>
            <a:ext cx="5042753" cy="4636219"/>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88099" y="620688"/>
            <a:ext cx="854592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40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夜ふかしせずに、早</a:t>
            </a:r>
            <a:r>
              <a:rPr lang="ja-JP" altLang="en-US" sz="4000" spc="50" dirty="0" err="1"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ね</a:t>
            </a:r>
            <a:r>
              <a:rPr lang="ja-JP" altLang="en-US" sz="40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早おきしましょう</a:t>
            </a:r>
            <a:endParaRPr lang="ja-JP" altLang="en-US" sz="4000" spc="50" dirty="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endParaRPr>
          </a:p>
        </p:txBody>
      </p:sp>
      <p:pic>
        <p:nvPicPr>
          <p:cNvPr id="7" name="Picture 2" descr="http://1.bp.blogspot.com/-eJGNGE4u8LA/UsZuCAMuehI/AAAAAAAAc2c/QQ5eBSC2Ey0/s800/mark_bats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5" y="1800523"/>
            <a:ext cx="475252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wUhiPjd24qA/UnyHZQgZylI/AAAAAAAAajE/JjH3R2e7GtY/s800/kyukanb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4"/>
            <a:ext cx="6120680" cy="4549438"/>
          </a:xfrm>
          <a:prstGeom prst="rect">
            <a:avLst/>
          </a:prstGeom>
          <a:solidFill>
            <a:schemeClr val="tx1"/>
          </a:solidFill>
        </p:spPr>
      </p:pic>
      <p:sp>
        <p:nvSpPr>
          <p:cNvPr id="5" name="正方形/長方形 4"/>
          <p:cNvSpPr/>
          <p:nvPr/>
        </p:nvSpPr>
        <p:spPr>
          <a:xfrm>
            <a:off x="1763688" y="332656"/>
            <a:ext cx="568296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40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おさけを飲みすぎても</a:t>
            </a:r>
            <a:endParaRPr lang="en-US" altLang="ja-JP" sz="40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endParaRPr>
          </a:p>
          <a:p>
            <a:pPr algn="ctr"/>
            <a:r>
              <a:rPr lang="ja-JP" altLang="en-US" sz="40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がんになりやすくなります</a:t>
            </a:r>
            <a:endParaRPr lang="ja-JP" altLang="en-US" sz="4000" spc="50" dirty="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726563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115616" y="136315"/>
            <a:ext cx="7416824" cy="145885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bg1"/>
                </a:solidFill>
                <a:latin typeface="HGP創英角ﾎﾟｯﾌﾟ体" panose="040B0A00000000000000" pitchFamily="50" charset="-128"/>
                <a:ea typeface="HGP創英角ﾎﾟｯﾌﾟ体" panose="040B0A00000000000000" pitchFamily="50" charset="-128"/>
              </a:rPr>
              <a:t>からだに良い生活なら</a:t>
            </a:r>
            <a:endParaRPr kumimoji="1" lang="en-US" altLang="ja-JP" sz="44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4400" dirty="0" smtClean="0">
                <a:solidFill>
                  <a:schemeClr val="bg1"/>
                </a:solidFill>
                <a:latin typeface="HGP創英角ﾎﾟｯﾌﾟ体" panose="040B0A00000000000000" pitchFamily="50" charset="-128"/>
                <a:ea typeface="HGP創英角ﾎﾟｯﾌﾟ体" panose="040B0A00000000000000" pitchFamily="50" charset="-128"/>
              </a:rPr>
              <a:t>がんにならない？</a:t>
            </a:r>
            <a:endParaRPr kumimoji="1" lang="ja-JP" altLang="en-US" sz="4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 name="円形吹き出し 4"/>
          <p:cNvSpPr/>
          <p:nvPr/>
        </p:nvSpPr>
        <p:spPr>
          <a:xfrm>
            <a:off x="-21906" y="1704059"/>
            <a:ext cx="3419872" cy="2166305"/>
          </a:xfrm>
          <a:prstGeom prst="wedgeEllipseCallout">
            <a:avLst>
              <a:gd name="adj1" fmla="val -60"/>
              <a:gd name="adj2" fmla="val 795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お父さん、お母さん、先生の言うとおりに生活していたら、がんにならないの？</a:t>
            </a:r>
            <a:endParaRPr kumimoji="1" lang="ja-JP" altLang="en-US" sz="2000" b="1" dirty="0">
              <a:solidFill>
                <a:schemeClr val="tx1"/>
              </a:solidFill>
            </a:endParaRPr>
          </a:p>
        </p:txBody>
      </p:sp>
      <p:sp>
        <p:nvSpPr>
          <p:cNvPr id="6" name="円形吹き出し 5"/>
          <p:cNvSpPr/>
          <p:nvPr/>
        </p:nvSpPr>
        <p:spPr>
          <a:xfrm>
            <a:off x="6372200" y="1776182"/>
            <a:ext cx="2738721" cy="2067810"/>
          </a:xfrm>
          <a:prstGeom prst="wedgeEllipseCallout">
            <a:avLst>
              <a:gd name="adj1" fmla="val -29919"/>
              <a:gd name="adj2" fmla="val 8190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rPr>
              <a:t>がんになっても早く見つけると治すことができます。</a:t>
            </a:r>
            <a:endParaRPr kumimoji="1" lang="en-US" altLang="ja-JP" sz="2000" b="1" dirty="0" smtClean="0">
              <a:solidFill>
                <a:schemeClr val="tx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04" y="4655935"/>
            <a:ext cx="2240350" cy="1818268"/>
          </a:xfrm>
          <a:prstGeom prst="rect">
            <a:avLst/>
          </a:prstGeom>
        </p:spPr>
      </p:pic>
      <p:pic>
        <p:nvPicPr>
          <p:cNvPr id="9" name="Picture 2" descr="\\ss160005\share\がん・健康対策班共有\がん\がん担当ファイル\H30がん\がん教育\がん教育\教材\job_doctor_21630_mark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1663" y="4541914"/>
            <a:ext cx="1296144" cy="19417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s160005\share\がん・健康対策班共有\がん\がん担当ファイル\H30がん\がん教育\がん教育\教材\nurse_shortcut_21997_mark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452063"/>
            <a:ext cx="1220804" cy="2109379"/>
          </a:xfrm>
          <a:prstGeom prst="rect">
            <a:avLst/>
          </a:prstGeom>
          <a:noFill/>
          <a:extLst>
            <a:ext uri="{909E8E84-426E-40DD-AFC4-6F175D3DCCD1}">
              <a14:hiddenFill xmlns:a14="http://schemas.microsoft.com/office/drawing/2010/main">
                <a:solidFill>
                  <a:srgbClr val="FFFFFF"/>
                </a:solidFill>
              </a14:hiddenFill>
            </a:ext>
          </a:extLst>
        </p:spPr>
      </p:pic>
      <p:sp>
        <p:nvSpPr>
          <p:cNvPr id="13" name="円形吹き出し 12"/>
          <p:cNvSpPr/>
          <p:nvPr/>
        </p:nvSpPr>
        <p:spPr>
          <a:xfrm>
            <a:off x="3397966" y="1776181"/>
            <a:ext cx="2974234" cy="2171105"/>
          </a:xfrm>
          <a:prstGeom prst="wedgeEllipseCallout">
            <a:avLst>
              <a:gd name="adj1" fmla="val 12745"/>
              <a:gd name="adj2" fmla="val 7718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rPr>
              <a:t>　いいえ！　</a:t>
            </a:r>
            <a:endParaRPr lang="en-US" altLang="ja-JP" sz="2800" b="1" dirty="0" smtClean="0">
              <a:solidFill>
                <a:schemeClr val="tx1"/>
              </a:solidFill>
            </a:endParaRPr>
          </a:p>
          <a:p>
            <a:r>
              <a:rPr kumimoji="1" lang="ja-JP" altLang="en-US" sz="2000" b="1" dirty="0" smtClean="0">
                <a:solidFill>
                  <a:schemeClr val="tx1"/>
                </a:solidFill>
              </a:rPr>
              <a:t>がんには、</a:t>
            </a:r>
            <a:r>
              <a:rPr lang="ja-JP" altLang="en-US" sz="2000" b="1" dirty="0" smtClean="0">
                <a:solidFill>
                  <a:schemeClr val="tx1"/>
                </a:solidFill>
              </a:rPr>
              <a:t>原因の分かっていないものもあります。</a:t>
            </a:r>
            <a:endParaRPr lang="en-US" altLang="ja-JP" sz="2000" b="1" dirty="0" smtClean="0">
              <a:solidFill>
                <a:schemeClr val="tx1"/>
              </a:solidFill>
            </a:endParaRPr>
          </a:p>
        </p:txBody>
      </p:sp>
      <p:sp>
        <p:nvSpPr>
          <p:cNvPr id="14" name="角丸四角形 13"/>
          <p:cNvSpPr/>
          <p:nvPr/>
        </p:nvSpPr>
        <p:spPr>
          <a:xfrm>
            <a:off x="4457463" y="5767497"/>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角丸四角形 14"/>
          <p:cNvSpPr/>
          <p:nvPr/>
        </p:nvSpPr>
        <p:spPr>
          <a:xfrm>
            <a:off x="5896770" y="5785899"/>
            <a:ext cx="1064543"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看護</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師</a:t>
            </a:r>
            <a:endPar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3842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24784" y="475569"/>
            <a:ext cx="787966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HG創英角ﾎﾟｯﾌﾟ体" panose="040B0A09000000000000" pitchFamily="49" charset="-128"/>
                <a:ea typeface="HG創英角ﾎﾟｯﾌﾟ体" panose="040B0A09000000000000" pitchFamily="49" charset="-128"/>
              </a:rPr>
              <a:t>　</a:t>
            </a:r>
            <a:r>
              <a:rPr kumimoji="1" lang="ja-JP" altLang="en-US" sz="3200" b="0" i="0" u="none" strike="noStrike" kern="1200" cap="none" spc="0" normalizeH="0" baseline="0" noProof="0" dirty="0" smtClean="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どうしたらからだに異常が</a:t>
            </a:r>
            <a:endParaRPr kumimoji="1" lang="en-US" altLang="ja-JP" sz="3200" b="0" i="0" u="none" strike="noStrike" kern="1200" cap="none" spc="0" normalizeH="0" baseline="0" noProof="0" dirty="0" smtClean="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a:t>
            </a:r>
            <a:r>
              <a:rPr kumimoji="1" lang="ja-JP" altLang="en-US" sz="3200" b="0" i="0" u="none" strike="noStrike" kern="1200" cap="none" spc="0" normalizeH="0" baseline="0" noProof="0" dirty="0" smtClean="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　出る前にがんを見つけられるの？</a:t>
            </a:r>
            <a:endParaRPr kumimoji="1" lang="en-US" altLang="ja-JP" sz="3200" b="0" i="0" u="none" strike="noStrike" kern="1200" cap="none" spc="0" normalizeH="0" baseline="0" noProof="0" dirty="0" smtClean="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4" name="フローチャート : 代替処理 3"/>
          <p:cNvSpPr/>
          <p:nvPr/>
        </p:nvSpPr>
        <p:spPr>
          <a:xfrm>
            <a:off x="2274896" y="4880901"/>
            <a:ext cx="4464496" cy="1440160"/>
          </a:xfrm>
          <a:prstGeom prst="flowChartAlternateProcess">
            <a:avLst/>
          </a:prstGeom>
          <a:solidFill>
            <a:srgbClr val="FAF47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smtClean="0">
                <a:ln>
                  <a:noFill/>
                </a:ln>
                <a:solidFill>
                  <a:srgbClr val="DF5B71"/>
                </a:solidFill>
                <a:effectLst/>
                <a:uLnTx/>
                <a:uFillTx/>
                <a:latin typeface="HGS創英角ﾎﾟｯﾌﾟ体" panose="040B0A00000000000000" pitchFamily="50" charset="-128"/>
                <a:ea typeface="HGS創英角ﾎﾟｯﾌﾟ体" panose="040B0A00000000000000" pitchFamily="50" charset="-128"/>
                <a:cs typeface="+mn-cs"/>
              </a:rPr>
              <a:t>がん検診</a:t>
            </a:r>
            <a:endParaRPr kumimoji="1" lang="ja-JP" altLang="en-US" sz="6000" b="0" i="0" u="none" strike="noStrike" kern="1200" cap="none" spc="0" normalizeH="0" baseline="0" noProof="0" dirty="0">
              <a:ln>
                <a:noFill/>
              </a:ln>
              <a:solidFill>
                <a:srgbClr val="DF5B71"/>
              </a:solidFill>
              <a:effectLst/>
              <a:uLnTx/>
              <a:uFillTx/>
              <a:latin typeface="HGS創英角ﾎﾟｯﾌﾟ体" panose="040B0A00000000000000" pitchFamily="50" charset="-128"/>
              <a:ea typeface="HGS創英角ﾎﾟｯﾌﾟ体" panose="040B0A00000000000000" pitchFamily="50" charset="-128"/>
              <a:cs typeface="+mn-cs"/>
            </a:endParaRPr>
          </a:p>
        </p:txBody>
      </p:sp>
      <p:pic>
        <p:nvPicPr>
          <p:cNvPr id="2052" name="Picture 4" descr="http://3.bp.blogspot.com/-7qyMMUmZN8w/U0IIChQfjeI/AAAAAAAAe3I/M1LFKvr5bVk/s800/echo_ken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316" y="2170331"/>
            <a:ext cx="32480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bIOp2eO9k18/UvTeA1XXwfI/AAAAAAAAdiI/gBEXNZEQ1TQ/s800/man_xray_rentog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4896" y="2028672"/>
            <a:ext cx="2037066" cy="283601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507144" y="4864691"/>
            <a:ext cx="14943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srgbClr val="DF5B71"/>
                </a:solidFill>
                <a:effectLst/>
                <a:uLnTx/>
                <a:uFillTx/>
                <a:latin typeface="Calibri"/>
                <a:ea typeface="ＭＳ Ｐゴシック" panose="020B0600070205080204" pitchFamily="50" charset="-128"/>
                <a:cs typeface="+mn-cs"/>
              </a:rPr>
              <a:t>けんしん</a:t>
            </a:r>
            <a:endParaRPr kumimoji="1" lang="ja-JP" altLang="en-US" sz="2800" b="1" i="0" u="none" strike="noStrike" kern="1200" cap="none" spc="0" normalizeH="0" baseline="0" noProof="0" dirty="0">
              <a:ln>
                <a:noFill/>
              </a:ln>
              <a:solidFill>
                <a:srgbClr val="DF5B71"/>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5148064" y="235462"/>
            <a:ext cx="1024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いじょう</a:t>
            </a:r>
            <a:endParaRPr kumimoji="1" lang="en-US" altLang="ja-JP" sz="1600" b="0" i="0" u="none" strike="noStrike" kern="1200" cap="none" spc="0" normalizeH="0" baseline="0" noProof="0" dirty="0" smtClean="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p:txBody>
      </p:sp>
    </p:spTree>
    <p:custDataLst>
      <p:tags r:id="rId1"/>
    </p:custDataLst>
    <p:extLst>
      <p:ext uri="{BB962C8B-B14F-4D97-AF65-F5344CB8AC3E}">
        <p14:creationId xmlns:p14="http://schemas.microsoft.com/office/powerpoint/2010/main" val="28416105"/>
      </p:ext>
    </p:extLst>
  </p:cSld>
  <p:clrMapOvr>
    <a:masterClrMapping/>
  </p:clrMapOvr>
  <mc:AlternateContent xmlns:mc="http://schemas.openxmlformats.org/markup-compatibility/2006" xmlns:p14="http://schemas.microsoft.com/office/powerpoint/2010/main">
    <mc:Choice Requires="p14">
      <p:transition spd="slow" p14:dur="2000" advTm="3778"/>
    </mc:Choice>
    <mc:Fallback xmlns="">
      <p:transition spd="slow" advTm="3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75474" y="404664"/>
            <a:ext cx="8609074" cy="911162"/>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tx1"/>
                </a:solidFill>
                <a:latin typeface="HGS創英角ﾎﾟｯﾌﾟ体" panose="040B0A00000000000000" pitchFamily="50" charset="-128"/>
                <a:ea typeface="HGS創英角ﾎﾟｯﾌﾟ体" panose="040B0A00000000000000" pitchFamily="50" charset="-128"/>
              </a:rPr>
              <a:t>がんになりにくく</a:t>
            </a:r>
            <a:r>
              <a:rPr lang="ja-JP" altLang="en-US" sz="4000" dirty="0">
                <a:solidFill>
                  <a:schemeClr val="tx1"/>
                </a:solidFill>
                <a:latin typeface="HGS創英角ﾎﾟｯﾌﾟ体" panose="040B0A00000000000000" pitchFamily="50" charset="-128"/>
                <a:ea typeface="HGS創英角ﾎﾟｯﾌﾟ体" panose="040B0A00000000000000" pitchFamily="50" charset="-128"/>
              </a:rPr>
              <a:t>な</a:t>
            </a:r>
            <a:r>
              <a:rPr lang="ja-JP" altLang="en-US" sz="4000" dirty="0" smtClean="0">
                <a:solidFill>
                  <a:schemeClr val="tx1"/>
                </a:solidFill>
                <a:latin typeface="HGS創英角ﾎﾟｯﾌﾟ体" panose="040B0A00000000000000" pitchFamily="50" charset="-128"/>
                <a:ea typeface="HGS創英角ﾎﾟｯﾌﾟ体" panose="040B0A00000000000000" pitchFamily="50" charset="-128"/>
              </a:rPr>
              <a:t>るためには？</a:t>
            </a:r>
            <a:endParaRPr kumimoji="1" lang="ja-JP" altLang="en-US" sz="40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2" name="角丸四角形 1"/>
          <p:cNvSpPr/>
          <p:nvPr/>
        </p:nvSpPr>
        <p:spPr>
          <a:xfrm>
            <a:off x="539552" y="1591784"/>
            <a:ext cx="8280920" cy="4685990"/>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endParaRPr>
          </a:p>
          <a:p>
            <a:endParaRPr kumimoji="1"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883001" y="3979064"/>
            <a:ext cx="5256584" cy="584775"/>
          </a:xfrm>
          <a:prstGeom prst="rect">
            <a:avLst/>
          </a:prstGeom>
          <a:noFill/>
        </p:spPr>
        <p:txBody>
          <a:bodyPr wrap="square" rtlCol="0">
            <a:spAutoFit/>
          </a:bodyPr>
          <a:lstStyle/>
          <a:p>
            <a:pPr lvl="0"/>
            <a:r>
              <a:rPr lang="ja-JP" altLang="en-US" sz="3200" dirty="0">
                <a:solidFill>
                  <a:prstClr val="white"/>
                </a:solidFill>
                <a:latin typeface="HGS創英角ﾎﾟｯﾌﾟ体" panose="040B0A00000000000000" pitchFamily="50" charset="-128"/>
                <a:ea typeface="HGS創英角ﾎﾟｯﾌﾟ体" panose="040B0A00000000000000" pitchFamily="50" charset="-128"/>
              </a:rPr>
              <a:t>④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rPr>
              <a:t>たばこをすわない</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841698" y="1929952"/>
            <a:ext cx="8009622" cy="584775"/>
          </a:xfrm>
          <a:prstGeom prst="rect">
            <a:avLst/>
          </a:prstGeom>
          <a:noFill/>
        </p:spPr>
        <p:txBody>
          <a:bodyPr wrap="square" rtlCol="0">
            <a:spAutoFit/>
          </a:bodyPr>
          <a:lstStyle/>
          <a:p>
            <a:pPr lvl="0"/>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rPr>
              <a:t>①　好ききらいをせず、なんでも食べよう</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853240" y="2587536"/>
            <a:ext cx="6884539" cy="738664"/>
          </a:xfrm>
          <a:prstGeom prst="rect">
            <a:avLst/>
          </a:prstGeom>
          <a:noFill/>
        </p:spPr>
        <p:txBody>
          <a:bodyPr wrap="square" rtlCol="0">
            <a:spAutoFit/>
          </a:bodyPr>
          <a:lstStyle/>
          <a:p>
            <a:pPr lvl="0"/>
            <a:r>
              <a:rPr lang="ja-JP" altLang="en-US" sz="3200" dirty="0">
                <a:solidFill>
                  <a:prstClr val="white"/>
                </a:solidFill>
                <a:latin typeface="HGS創英角ﾎﾟｯﾌﾟ体" panose="040B0A00000000000000" pitchFamily="50" charset="-128"/>
                <a:ea typeface="HGS創英角ﾎﾟｯﾌﾟ体" panose="040B0A00000000000000" pitchFamily="50" charset="-128"/>
              </a:rPr>
              <a:t>②　てきど</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rPr>
              <a:t>な運動をしよう</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a:p>
            <a:pPr lvl="0"/>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883001" y="4669702"/>
            <a:ext cx="4796307" cy="584775"/>
          </a:xfrm>
          <a:prstGeom prst="rect">
            <a:avLst/>
          </a:prstGeom>
          <a:noFill/>
        </p:spPr>
        <p:txBody>
          <a:bodyPr wrap="square" rtlCol="0">
            <a:spAutoFit/>
          </a:bodyPr>
          <a:lstStyle/>
          <a:p>
            <a:pPr lvl="0"/>
            <a:r>
              <a:rPr lang="ja-JP" altLang="en-US" sz="3200" dirty="0">
                <a:solidFill>
                  <a:prstClr val="white"/>
                </a:solidFill>
                <a:latin typeface="HGS創英角ﾎﾟｯﾌﾟ体" panose="040B0A00000000000000" pitchFamily="50" charset="-128"/>
                <a:ea typeface="HGS創英角ﾎﾟｯﾌﾟ体" panose="040B0A00000000000000" pitchFamily="50" charset="-128"/>
              </a:rPr>
              <a:t>⑤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rPr>
              <a:t>お酒はほどほどに</a:t>
            </a:r>
            <a:endParaRPr lang="ja-JP" altLang="en-US"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883001" y="3326200"/>
            <a:ext cx="4796307" cy="584775"/>
          </a:xfrm>
          <a:prstGeom prst="rect">
            <a:avLst/>
          </a:prstGeom>
          <a:noFill/>
        </p:spPr>
        <p:txBody>
          <a:bodyPr wrap="square" rtlCol="0">
            <a:spAutoFit/>
          </a:bodyPr>
          <a:lstStyle/>
          <a:p>
            <a:pPr lvl="0"/>
            <a:r>
              <a:rPr lang="ja-JP" altLang="en-US" sz="3200" dirty="0">
                <a:solidFill>
                  <a:prstClr val="white"/>
                </a:solidFill>
                <a:latin typeface="HGS創英角ﾎﾟｯﾌﾟ体" panose="040B0A00000000000000" pitchFamily="50" charset="-128"/>
                <a:ea typeface="HGS創英角ﾎﾟｯﾌﾟ体" panose="040B0A00000000000000" pitchFamily="50" charset="-128"/>
              </a:rPr>
              <a:t>③　十分</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rPr>
              <a:t>な休養</a:t>
            </a:r>
            <a:endParaRPr lang="ja-JP" altLang="en-US" sz="3200" dirty="0">
              <a:solidFill>
                <a:prstClr val="white"/>
              </a:solidFill>
              <a:latin typeface="HGS創英角ﾎﾟｯﾌﾟ体" panose="040B0A00000000000000" pitchFamily="50" charset="-128"/>
              <a:ea typeface="HGS創英角ﾎﾟｯﾌﾟ体" panose="040B0A00000000000000" pitchFamily="50" charset="-128"/>
            </a:endParaRPr>
          </a:p>
        </p:txBody>
      </p:sp>
      <p:pic>
        <p:nvPicPr>
          <p:cNvPr id="1032" name="Picture 8" descr="http://www.geocities.jp/genkitsushinsha/2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295" y="4263120"/>
            <a:ext cx="1819275" cy="234315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871459" y="5393100"/>
            <a:ext cx="5630965" cy="584775"/>
          </a:xfrm>
          <a:prstGeom prst="rect">
            <a:avLst/>
          </a:prstGeom>
          <a:noFill/>
        </p:spPr>
        <p:txBody>
          <a:bodyPr wrap="square" rtlCol="0">
            <a:spAutoFit/>
          </a:bodyPr>
          <a:lstStyle/>
          <a:p>
            <a:pPr lvl="0"/>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rPr>
              <a:t>⑥　がん検診を受けましょう</a:t>
            </a:r>
            <a:endParaRPr lang="ja-JP" altLang="en-US" sz="3200" dirty="0">
              <a:solidFill>
                <a:prstClr val="white"/>
              </a:solidFill>
              <a:latin typeface="HGS創英角ﾎﾟｯﾌﾟ体" panose="040B0A00000000000000" pitchFamily="50" charset="-128"/>
              <a:ea typeface="HGS創英角ﾎﾟｯﾌﾟ体" panose="040B0A00000000000000" pitchFamily="50" charset="-128"/>
            </a:endParaRPr>
          </a:p>
        </p:txBody>
      </p:sp>
    </p:spTree>
    <p:custDataLst>
      <p:tags r:id="rId1"/>
    </p:custDataLst>
    <p:extLst>
      <p:ext uri="{BB962C8B-B14F-4D97-AF65-F5344CB8AC3E}">
        <p14:creationId xmlns:p14="http://schemas.microsoft.com/office/powerpoint/2010/main" val="131526588"/>
      </p:ext>
    </p:extLst>
  </p:cSld>
  <p:clrMapOvr>
    <a:masterClrMapping/>
  </p:clrMapOvr>
  <mc:AlternateContent xmlns:mc="http://schemas.openxmlformats.org/markup-compatibility/2006" xmlns:p14="http://schemas.microsoft.com/office/powerpoint/2010/main">
    <mc:Choice Requires="p14">
      <p:transition spd="slow" p14:dur="2000" advTm="4890"/>
    </mc:Choice>
    <mc:Fallback xmlns="">
      <p:transition spd="slow" advTm="4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95536" y="1916832"/>
            <a:ext cx="8496944" cy="3139321"/>
          </a:xfrm>
          <a:prstGeom prst="rect">
            <a:avLst/>
          </a:prstGeom>
          <a:noFill/>
          <a:effectLst>
            <a:outerShdw blurRad="50800" dist="38100" dir="5400000" algn="t" rotWithShape="0">
              <a:schemeClr val="tx1">
                <a:alpha val="40000"/>
              </a:schemeClr>
            </a:outerShd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ja-JP" altLang="en-US" sz="4400" spc="50" dirty="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もし、あなたやまわりのひと</a:t>
            </a:r>
            <a:r>
              <a:rPr lang="ja-JP" altLang="en-US" sz="44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が</a:t>
            </a:r>
            <a:endParaRPr lang="en-US" altLang="ja-JP" sz="44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endParaRPr>
          </a:p>
          <a:p>
            <a:pPr algn="ctr">
              <a:lnSpc>
                <a:spcPct val="150000"/>
              </a:lnSpc>
            </a:pPr>
            <a:r>
              <a:rPr lang="ja-JP" altLang="en-US" sz="44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がん</a:t>
            </a:r>
            <a:r>
              <a:rPr lang="ja-JP" altLang="en-US" sz="4400" spc="50" dirty="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に</a:t>
            </a:r>
            <a:r>
              <a:rPr lang="ja-JP" altLang="en-US" sz="44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なったら</a:t>
            </a:r>
            <a:r>
              <a:rPr lang="ja-JP" altLang="en-US" sz="4400" spc="50" dirty="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a:t>
            </a:r>
          </a:p>
          <a:p>
            <a:pPr algn="ctr">
              <a:lnSpc>
                <a:spcPct val="150000"/>
              </a:lnSpc>
            </a:pPr>
            <a:r>
              <a:rPr lang="ja-JP" altLang="en-US" sz="44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あな</a:t>
            </a:r>
            <a:r>
              <a:rPr lang="ja-JP" altLang="en-US" sz="4400" spc="50" dirty="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た</a:t>
            </a:r>
            <a:r>
              <a:rPr lang="ja-JP" altLang="en-US" sz="44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rPr>
              <a:t>にできることはなんだろう？</a:t>
            </a:r>
            <a:endParaRPr lang="en-US" altLang="ja-JP" sz="4400" spc="50" dirty="0" smtClean="0">
              <a:ln w="11430"/>
              <a:gradFill>
                <a:gsLst>
                  <a:gs pos="25000">
                    <a:schemeClr val="accent2">
                      <a:satMod val="155000"/>
                    </a:schemeClr>
                  </a:gs>
                  <a:gs pos="100000">
                    <a:schemeClr val="accent2">
                      <a:shade val="45000"/>
                      <a:satMod val="165000"/>
                    </a:schemeClr>
                  </a:gs>
                </a:gsLst>
                <a:lin ang="5400000"/>
              </a:gra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880518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3.bp.blogspot.com/-y6Z6_xWl8YU/WerKroxj6xI/AAAAAAABHqA/Nk47vlEzcCgH0bW_yiYdO0D1to3YsiNKgCLcBGAs/s800/family_kaji_tetsud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66" y="3178950"/>
            <a:ext cx="1730308"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4.bp.blogspot.com/-LWmJWVrr0Gg/VufYWaP0IZI/AAAAAAAA43Y/X3-TWbt_Fyo6nANg2L67SB2O-1m6FQOcA/s800/job_roudousya_yo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79" y="3178950"/>
            <a:ext cx="242243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bp.blogspot.com/-JcK_3ipNNew/VCN2jcWBqAI/AAAAAAAAmrw/sHlrmt1_nXs/s800/jyugyou_f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0316" y="3358951"/>
            <a:ext cx="2024098" cy="1260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94054" y="316910"/>
            <a:ext cx="864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治療しながら、がんになる前と</a:t>
            </a:r>
            <a:r>
              <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同</a:t>
            </a:r>
            <a:r>
              <a:rPr kumimoji="1" lang="ja-JP" altLang="en-US" sz="3200" b="0" i="0" u="none" strike="noStrike" kern="1200" cap="none" spc="0" normalizeH="0" baseline="0" noProof="0" dirty="0" smtClean="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じように</a:t>
            </a:r>
            <a:endParaRPr kumimoji="1" lang="en-US" altLang="ja-JP"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生活したり働いたりしている人はたくさんいます</a:t>
            </a:r>
            <a:endParaRPr kumimoji="1" lang="ja-JP" altLang="en-US" sz="32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7" name="角丸四角形 6"/>
          <p:cNvSpPr/>
          <p:nvPr/>
        </p:nvSpPr>
        <p:spPr>
          <a:xfrm>
            <a:off x="252000" y="3143524"/>
            <a:ext cx="8640000" cy="1656000"/>
          </a:xfrm>
          <a:prstGeom prst="round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26" name="Picture 2" descr="https://4.bp.blogspot.com/-wkHQQmrlPhM/WIHlkmuAS6I/AAAAAAABBQE/PT4_mEejEPYLt47yh-ejR1e2DX83u0WvgCLcB/s800/medical_chik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000" y="1523660"/>
            <a:ext cx="1620000" cy="15410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2.bp.blogspot.com/-iGsOQ_aPIqE/VY4WrSVHGLI/AAAAAAAAuss/Ly29aY89BiU/s800/medical_kagaku_ryouhou.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8704" y="1510299"/>
            <a:ext cx="1462050" cy="1620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56122" y="4878362"/>
            <a:ext cx="8552486" cy="17543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あなたががんについて正しく知り、</a:t>
            </a:r>
            <a:endParaRPr kumimoji="1" lang="en-US" altLang="ja-JP" sz="240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がんになったひとが必要としているお手伝いをしてあげると、</a:t>
            </a:r>
            <a:endParaRPr kumimoji="1" lang="en-US" altLang="ja-JP" sz="240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がんになったひとはもっと</a:t>
            </a:r>
            <a:r>
              <a:rPr lang="ja-JP" altLang="en-US" sz="2400" dirty="0">
                <a:solidFill>
                  <a:prstClr val="black"/>
                </a:solidFill>
                <a:latin typeface="HGP創英角ﾎﾟｯﾌﾟ体" panose="040B0A00000000000000" pitchFamily="50" charset="-128"/>
                <a:ea typeface="HGP創英角ﾎﾟｯﾌﾟ体" panose="040B0A00000000000000" pitchFamily="50" charset="-128"/>
              </a:rPr>
              <a:t>楽</a:t>
            </a:r>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rPr>
              <a:t>に過ごせ</a:t>
            </a:r>
            <a:r>
              <a:rPr kumimoji="1" lang="ja-JP" altLang="en-US" sz="240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ます！</a:t>
            </a:r>
            <a:endParaRPr kumimoji="1" lang="ja-JP" altLang="en-US" sz="240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1000065" y="92825"/>
            <a:ext cx="9015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rPr>
              <a:t>ちりょう</a:t>
            </a:r>
            <a:endParaRPr kumimoji="1" lang="ja-JP" altLang="en-US" sz="1800" b="0" i="0" u="none" strike="noStrike" kern="1200" cap="none" spc="0" normalizeH="0" baseline="0" noProof="0" dirty="0">
              <a:ln>
                <a:noFill/>
              </a:ln>
              <a:solidFill>
                <a:srgbClr val="0033CC"/>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3531308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ã®åãåãæ¹ã®å¤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456" y="256050"/>
            <a:ext cx="5537506" cy="558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646481" y="6075488"/>
            <a:ext cx="6319359" cy="646331"/>
          </a:xfrm>
          <a:prstGeom prst="rect">
            <a:avLst/>
          </a:prstGeom>
          <a:noFill/>
        </p:spPr>
        <p:txBody>
          <a:bodyPr wrap="none" rtlCol="0">
            <a:spAutoFit/>
          </a:bodyPr>
          <a:lstStyle/>
          <a:p>
            <a:pPr algn="r"/>
            <a:r>
              <a:rPr lang="ja-JP" altLang="en-US" dirty="0" smtClean="0">
                <a:latin typeface="ＭＳ Ｐゴシック" panose="020B0600070205080204" pitchFamily="50" charset="-128"/>
                <a:ea typeface="ＭＳ Ｐゴシック" panose="020B0600070205080204" pitchFamily="50" charset="-128"/>
              </a:rPr>
              <a:t>出典：</a:t>
            </a:r>
            <a:r>
              <a:rPr kumimoji="1" lang="ja-JP" altLang="en-US" dirty="0" smtClean="0">
                <a:latin typeface="ＭＳ Ｐゴシック" panose="020B0600070205080204" pitchFamily="50" charset="-128"/>
                <a:ea typeface="ＭＳ Ｐゴシック" panose="020B0600070205080204" pitchFamily="50" charset="-128"/>
              </a:rPr>
              <a:t>がん情報サービス「がんと共に働く。まず一歩前へ！」より</a:t>
            </a:r>
            <a:endParaRPr kumimoji="1" lang="en-US" altLang="ja-JP" dirty="0" smtClean="0">
              <a:latin typeface="ＭＳ Ｐゴシック" panose="020B0600070205080204" pitchFamily="50" charset="-128"/>
              <a:ea typeface="ＭＳ Ｐゴシック" panose="020B0600070205080204" pitchFamily="50" charset="-128"/>
            </a:endParaRPr>
          </a:p>
          <a:p>
            <a:pPr algn="r"/>
            <a:r>
              <a:rPr lang="en-US" altLang="ja-JP" dirty="0">
                <a:latin typeface="ＭＳ Ｐゴシック" panose="020B0600070205080204" pitchFamily="50" charset="-128"/>
                <a:ea typeface="ＭＳ Ｐゴシック" panose="020B0600070205080204" pitchFamily="50" charset="-128"/>
              </a:rPr>
              <a:t>https://ganjoho.jp/pub/support/work/vol1</a:t>
            </a:r>
            <a:r>
              <a:rPr lang="en-US" altLang="ja-JP" dirty="0" smtClean="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9741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91" y="568891"/>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56988" y="1409718"/>
            <a:ext cx="7841439" cy="830997"/>
          </a:xfrm>
          <a:prstGeom prst="rect">
            <a:avLst/>
          </a:prstGeom>
          <a:noFill/>
        </p:spPr>
        <p:txBody>
          <a:bodyPr wrap="square" rtlCol="0">
            <a:spAutoFit/>
          </a:bodyPr>
          <a:lstStyle/>
          <a:p>
            <a:r>
              <a:rPr kumimoji="1" lang="ja-JP" altLang="en-US" sz="24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からだのなかではおかしな細胞がときどきできますが</a:t>
            </a:r>
            <a:endParaRPr kumimoji="1" lang="en-US" altLang="ja-JP" sz="24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a:p>
            <a:r>
              <a:rPr kumimoji="1" lang="ja-JP" altLang="en-US" sz="24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増えないよう</a:t>
            </a:r>
            <a:r>
              <a:rPr lang="ja-JP" altLang="en-US" sz="24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に取りのぞかれて</a:t>
            </a:r>
            <a:r>
              <a:rPr kumimoji="1" lang="ja-JP" altLang="en-US" sz="24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います</a:t>
            </a:r>
            <a:endParaRPr kumimoji="1" lang="ja-JP" altLang="en-US" sz="2400"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46" name="円弧 45"/>
          <p:cNvSpPr/>
          <p:nvPr/>
        </p:nvSpPr>
        <p:spPr>
          <a:xfrm>
            <a:off x="1596663" y="4940216"/>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p:cNvSpPr/>
          <p:nvPr/>
        </p:nvSpPr>
        <p:spPr>
          <a:xfrm rot="21031234">
            <a:off x="1633775" y="4762462"/>
            <a:ext cx="648072" cy="32921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107" name="グループ化 4106"/>
          <p:cNvGrpSpPr/>
          <p:nvPr/>
        </p:nvGrpSpPr>
        <p:grpSpPr>
          <a:xfrm>
            <a:off x="-2856" y="2183157"/>
            <a:ext cx="9146856" cy="4126693"/>
            <a:chOff x="-2856" y="2183157"/>
            <a:chExt cx="9146856" cy="4126693"/>
          </a:xfrm>
        </p:grpSpPr>
        <p:pic>
          <p:nvPicPr>
            <p:cNvPr id="4104" name="Picture 8" descr="http://3.bp.blogspot.com/-JHwzh_ssIiw/UgsroW2XWeI/AAAAAAAAXG8/qGwN8IK2ahk/s800/koujou_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584" y="2183157"/>
              <a:ext cx="1728192" cy="268271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907704" y="5404171"/>
              <a:ext cx="7236296" cy="584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04848" y="5957236"/>
              <a:ext cx="7236296" cy="1890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http://2.bp.blogspot.com/-756zNBRyNL8/VCkbkKOTRoI/AAAAAAAAnJA/zIJDGZopfCM/s800/koujou_kikai_sous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 y="4016450"/>
              <a:ext cx="2108726" cy="22934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6961953" y="5311823"/>
              <a:ext cx="504056" cy="562527"/>
              <a:chOff x="5940152" y="5301208"/>
              <a:chExt cx="504056" cy="562527"/>
            </a:xfrm>
          </p:grpSpPr>
          <p:sp>
            <p:nvSpPr>
              <p:cNvPr id="15" name="角丸四角形 1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グループ化 16"/>
            <p:cNvGrpSpPr/>
            <p:nvPr/>
          </p:nvGrpSpPr>
          <p:grpSpPr>
            <a:xfrm>
              <a:off x="7737942" y="5311824"/>
              <a:ext cx="504056" cy="562527"/>
              <a:chOff x="5940152" y="5301208"/>
              <a:chExt cx="504056" cy="562527"/>
            </a:xfrm>
          </p:grpSpPr>
          <p:sp>
            <p:nvSpPr>
              <p:cNvPr id="18" name="角丸四角形 17"/>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正方形/長方形 8"/>
            <p:cNvSpPr/>
            <p:nvPr/>
          </p:nvSpPr>
          <p:spPr>
            <a:xfrm>
              <a:off x="3849064" y="3965406"/>
              <a:ext cx="2736304" cy="5652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849064" y="4530614"/>
              <a:ext cx="576064" cy="9002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27783" y="4530614"/>
              <a:ext cx="557585" cy="9128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6054547" y="4603918"/>
              <a:ext cx="504056" cy="562527"/>
              <a:chOff x="5940152" y="5301208"/>
              <a:chExt cx="504056" cy="562527"/>
            </a:xfrm>
          </p:grpSpPr>
          <p:sp>
            <p:nvSpPr>
              <p:cNvPr id="7" name="角丸四角形 6"/>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グループ化 27"/>
            <p:cNvGrpSpPr/>
            <p:nvPr/>
          </p:nvGrpSpPr>
          <p:grpSpPr>
            <a:xfrm>
              <a:off x="5435365" y="5328578"/>
              <a:ext cx="504056" cy="562527"/>
              <a:chOff x="5940152" y="5301208"/>
              <a:chExt cx="504056" cy="562527"/>
            </a:xfrm>
          </p:grpSpPr>
          <p:sp>
            <p:nvSpPr>
              <p:cNvPr id="29" name="角丸四角形 28"/>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グループ化 30"/>
            <p:cNvGrpSpPr/>
            <p:nvPr/>
          </p:nvGrpSpPr>
          <p:grpSpPr>
            <a:xfrm>
              <a:off x="4713160" y="5328578"/>
              <a:ext cx="504056" cy="562527"/>
              <a:chOff x="5940152" y="5301208"/>
              <a:chExt cx="504056" cy="562527"/>
            </a:xfrm>
          </p:grpSpPr>
          <p:sp>
            <p:nvSpPr>
              <p:cNvPr id="32" name="角丸四角形 31"/>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グループ化 33"/>
            <p:cNvGrpSpPr/>
            <p:nvPr/>
          </p:nvGrpSpPr>
          <p:grpSpPr>
            <a:xfrm rot="1524634">
              <a:off x="2338188" y="5101509"/>
              <a:ext cx="504056" cy="562527"/>
              <a:chOff x="5940152" y="5301208"/>
              <a:chExt cx="504056" cy="562527"/>
            </a:xfrm>
          </p:grpSpPr>
          <p:sp>
            <p:nvSpPr>
              <p:cNvPr id="35" name="角丸四角形 34"/>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線矢印コネクタ 24"/>
            <p:cNvCxnSpPr/>
            <p:nvPr/>
          </p:nvCxnSpPr>
          <p:spPr>
            <a:xfrm>
              <a:off x="6145034" y="5763660"/>
              <a:ext cx="58435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306575" y="5443438"/>
              <a:ext cx="252028" cy="3202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3173757" y="5221386"/>
              <a:ext cx="504056" cy="562527"/>
              <a:chOff x="3113360" y="5083586"/>
              <a:chExt cx="504056" cy="562527"/>
            </a:xfrm>
          </p:grpSpPr>
          <p:sp>
            <p:nvSpPr>
              <p:cNvPr id="55" name="角丸四角形 54"/>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6"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グループ化 58"/>
            <p:cNvGrpSpPr/>
            <p:nvPr/>
          </p:nvGrpSpPr>
          <p:grpSpPr>
            <a:xfrm>
              <a:off x="3881075" y="4291224"/>
              <a:ext cx="504056" cy="562527"/>
              <a:chOff x="3113360" y="5083586"/>
              <a:chExt cx="504056" cy="562527"/>
            </a:xfrm>
          </p:grpSpPr>
          <p:sp>
            <p:nvSpPr>
              <p:cNvPr id="60" name="角丸四角形 59"/>
              <p:cNvSpPr/>
              <p:nvPr/>
            </p:nvSpPr>
            <p:spPr>
              <a:xfrm>
                <a:off x="3113360" y="5083586"/>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Picture 10" descr="http://bsoza.com/ill_medical/medichara02_m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1239" y="5149720"/>
                <a:ext cx="410889" cy="40043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0" name="直線矢印コネクタ 49"/>
            <p:cNvCxnSpPr/>
            <p:nvPr/>
          </p:nvCxnSpPr>
          <p:spPr>
            <a:xfrm>
              <a:off x="3705048" y="5776244"/>
              <a:ext cx="7200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3849064" y="5286096"/>
              <a:ext cx="288032" cy="490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3" name="グループ化 72"/>
            <p:cNvGrpSpPr/>
            <p:nvPr/>
          </p:nvGrpSpPr>
          <p:grpSpPr>
            <a:xfrm>
              <a:off x="5640978" y="3738352"/>
              <a:ext cx="504056" cy="562527"/>
              <a:chOff x="5940152" y="5301208"/>
              <a:chExt cx="504056" cy="562527"/>
            </a:xfrm>
          </p:grpSpPr>
          <p:sp>
            <p:nvSpPr>
              <p:cNvPr id="74" name="角丸四角形 73"/>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97" name="グループ化 4096"/>
            <p:cNvGrpSpPr/>
            <p:nvPr/>
          </p:nvGrpSpPr>
          <p:grpSpPr>
            <a:xfrm>
              <a:off x="4529028" y="3738352"/>
              <a:ext cx="504056" cy="562527"/>
              <a:chOff x="4825651" y="3685618"/>
              <a:chExt cx="504056" cy="562527"/>
            </a:xfrm>
          </p:grpSpPr>
          <p:sp>
            <p:nvSpPr>
              <p:cNvPr id="71" name="角丸四角形 70"/>
              <p:cNvSpPr/>
              <p:nvPr/>
            </p:nvSpPr>
            <p:spPr>
              <a:xfrm>
                <a:off x="4825651" y="368561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8" name="Picture 12" descr="http://sbill-solution.jp/blog/up-images/virus_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2123" y="3800477"/>
                <a:ext cx="331111" cy="3311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グループ化 19"/>
            <p:cNvGrpSpPr/>
            <p:nvPr/>
          </p:nvGrpSpPr>
          <p:grpSpPr>
            <a:xfrm>
              <a:off x="8455571" y="5311822"/>
              <a:ext cx="504056" cy="562527"/>
              <a:chOff x="5940152" y="5301208"/>
              <a:chExt cx="504056" cy="562527"/>
            </a:xfrm>
          </p:grpSpPr>
          <p:sp>
            <p:nvSpPr>
              <p:cNvPr id="21" name="角丸四角形 20"/>
              <p:cNvSpPr/>
              <p:nvPr/>
            </p:nvSpPr>
            <p:spPr>
              <a:xfrm>
                <a:off x="5940152" y="5301208"/>
                <a:ext cx="504056" cy="56252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639" y="5416068"/>
                <a:ext cx="323081" cy="3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正方形/長方形 22"/>
            <p:cNvSpPr/>
            <p:nvPr/>
          </p:nvSpPr>
          <p:spPr>
            <a:xfrm>
              <a:off x="4425128" y="4530614"/>
              <a:ext cx="1602655" cy="4480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55182863"/>
      </p:ext>
    </p:extLst>
  </p:cSld>
  <p:clrMapOvr>
    <a:masterClrMapping/>
  </p:clrMapOvr>
  <mc:AlternateContent xmlns:mc="http://schemas.openxmlformats.org/markup-compatibility/2006" xmlns:p14="http://schemas.microsoft.com/office/powerpoint/2010/main">
    <mc:Choice Requires="p14">
      <p:transition spd="slow" p14:dur="2000" advTm="702"/>
    </mc:Choice>
    <mc:Fallback xmlns="">
      <p:transition spd="slow" advTm="70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s160005\share\がん・健康対策班共有\がん\がん担当ファイル\H30がん\がん教育\がん教育\教材\nurse1_1_smile_12796_marked - コピ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0731" y="3672848"/>
            <a:ext cx="1613357" cy="223302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323528" y="116752"/>
            <a:ext cx="8280920" cy="1080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がんになったひとには、</a:t>
            </a:r>
            <a:endParaRPr lang="en-US" altLang="ja-JP" sz="36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3600" dirty="0" smtClean="0">
                <a:solidFill>
                  <a:schemeClr val="bg1"/>
                </a:solidFill>
                <a:latin typeface="HGP創英角ﾎﾟｯﾌﾟ体" panose="040B0A00000000000000" pitchFamily="50" charset="-128"/>
                <a:ea typeface="HGP創英角ﾎﾟｯﾌﾟ体" panose="040B0A00000000000000" pitchFamily="50" charset="-128"/>
              </a:rPr>
              <a:t>いろんな気持ちがあります</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1" name="雲形吹き出し 10"/>
          <p:cNvSpPr/>
          <p:nvPr/>
        </p:nvSpPr>
        <p:spPr>
          <a:xfrm>
            <a:off x="27151" y="2458024"/>
            <a:ext cx="3254444" cy="2248915"/>
          </a:xfrm>
          <a:prstGeom prst="cloudCallout">
            <a:avLst>
              <a:gd name="adj1" fmla="val 65977"/>
              <a:gd name="adj2" fmla="val 2434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C00000"/>
                </a:solidFill>
              </a:rPr>
              <a:t>「がん」という病気を正しく知ってほしいな。</a:t>
            </a:r>
            <a:endParaRPr kumimoji="1" lang="ja-JP" altLang="en-US" sz="2400" b="1" dirty="0">
              <a:solidFill>
                <a:srgbClr val="C00000"/>
              </a:solidFill>
            </a:endParaRPr>
          </a:p>
        </p:txBody>
      </p:sp>
      <p:sp>
        <p:nvSpPr>
          <p:cNvPr id="36" name="角丸四角形 35"/>
          <p:cNvSpPr/>
          <p:nvPr/>
        </p:nvSpPr>
        <p:spPr>
          <a:xfrm>
            <a:off x="108496" y="5467022"/>
            <a:ext cx="8928000" cy="1080120"/>
          </a:xfrm>
          <a:prstGeom prst="roundRect">
            <a:avLst/>
          </a:prstGeom>
          <a:solidFill>
            <a:srgbClr val="EC8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rgbClr val="FF0000"/>
                </a:solidFill>
                <a:latin typeface="HGP創英角ﾎﾟｯﾌﾟ体" panose="040B0A00000000000000" pitchFamily="50" charset="-128"/>
                <a:ea typeface="HGP創英角ﾎﾟｯﾌﾟ体" panose="040B0A00000000000000" pitchFamily="50" charset="-128"/>
              </a:rPr>
              <a:t>がん</a:t>
            </a:r>
            <a:r>
              <a:rPr kumimoji="1" lang="ja-JP" altLang="en-US" sz="4000" dirty="0" smtClean="0">
                <a:solidFill>
                  <a:schemeClr val="tx1"/>
                </a:solidFill>
                <a:latin typeface="HGP創英角ﾎﾟｯﾌﾟ体" panose="040B0A00000000000000" pitchFamily="50" charset="-128"/>
                <a:ea typeface="HGP創英角ﾎﾟｯﾌﾟ体" panose="040B0A00000000000000" pitchFamily="50" charset="-128"/>
              </a:rPr>
              <a:t>になったひとの話を聞いてみ</a:t>
            </a:r>
            <a:r>
              <a:rPr lang="ja-JP" altLang="en-US" sz="4000" dirty="0">
                <a:solidFill>
                  <a:schemeClr val="tx1"/>
                </a:solidFill>
                <a:latin typeface="HGP創英角ﾎﾟｯﾌﾟ体" panose="040B0A00000000000000" pitchFamily="50" charset="-128"/>
                <a:ea typeface="HGP創英角ﾎﾟｯﾌﾟ体" panose="040B0A00000000000000" pitchFamily="50" charset="-128"/>
              </a:rPr>
              <a:t>よう</a:t>
            </a:r>
            <a:r>
              <a:rPr kumimoji="1" lang="ja-JP" altLang="en-US" sz="4000" dirty="0" smtClean="0">
                <a:solidFill>
                  <a:schemeClr val="tx1"/>
                </a:solidFill>
                <a:latin typeface="HGP創英角ﾎﾟｯﾌﾟ体" panose="040B0A00000000000000" pitchFamily="50" charset="-128"/>
                <a:ea typeface="HGP創英角ﾎﾟｯﾌﾟ体" panose="040B0A00000000000000" pitchFamily="50" charset="-128"/>
              </a:rPr>
              <a:t>！</a:t>
            </a:r>
            <a:endParaRPr kumimoji="1" lang="ja-JP" altLang="en-US" sz="40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9" name="角丸四角形 38"/>
          <p:cNvSpPr/>
          <p:nvPr/>
        </p:nvSpPr>
        <p:spPr>
          <a:xfrm>
            <a:off x="179512" y="1342764"/>
            <a:ext cx="3283058" cy="646076"/>
          </a:xfrm>
          <a:prstGeom prst="roundRect">
            <a:avLst/>
          </a:prstGeom>
          <a:solidFill>
            <a:schemeClr val="accent6">
              <a:lumMod val="40000"/>
              <a:lumOff val="60000"/>
            </a:schemeClr>
          </a:solidFill>
          <a:ln>
            <a:noFill/>
          </a:ln>
          <a:effectLst>
            <a:glow rad="228600">
              <a:schemeClr val="accent6">
                <a:lumMod val="40000"/>
                <a:lumOff val="60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たとえば・・・。</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雲形吹き出し 21"/>
          <p:cNvSpPr/>
          <p:nvPr/>
        </p:nvSpPr>
        <p:spPr>
          <a:xfrm>
            <a:off x="6012161" y="2293220"/>
            <a:ext cx="3131840" cy="2575940"/>
          </a:xfrm>
          <a:prstGeom prst="cloudCallout">
            <a:avLst>
              <a:gd name="adj1" fmla="val -72162"/>
              <a:gd name="adj2" fmla="val 2367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C00000"/>
                </a:solidFill>
              </a:rPr>
              <a:t>まわりのひととは、これまでどおり、お話ししたいな。</a:t>
            </a:r>
            <a:endParaRPr kumimoji="1" lang="ja-JP" altLang="en-US" sz="2400" b="1" dirty="0">
              <a:solidFill>
                <a:srgbClr val="C00000"/>
              </a:solidFill>
            </a:endParaRPr>
          </a:p>
        </p:txBody>
      </p:sp>
      <p:sp>
        <p:nvSpPr>
          <p:cNvPr id="23" name="雲形吹き出し 22"/>
          <p:cNvSpPr/>
          <p:nvPr/>
        </p:nvSpPr>
        <p:spPr>
          <a:xfrm>
            <a:off x="3491880" y="1220609"/>
            <a:ext cx="3131840" cy="2064375"/>
          </a:xfrm>
          <a:prstGeom prst="cloudCallout">
            <a:avLst>
              <a:gd name="adj1" fmla="val -15521"/>
              <a:gd name="adj2" fmla="val 6891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C00000"/>
                </a:solidFill>
              </a:rPr>
              <a:t>治療中は少しお手伝いしてほしいな。</a:t>
            </a:r>
            <a:endParaRPr kumimoji="1" lang="ja-JP" altLang="en-US" sz="2400" b="1" dirty="0">
              <a:solidFill>
                <a:srgbClr val="C00000"/>
              </a:solidFill>
            </a:endParaRPr>
          </a:p>
        </p:txBody>
      </p:sp>
      <p:sp>
        <p:nvSpPr>
          <p:cNvPr id="25" name="テキスト ボックス 24"/>
          <p:cNvSpPr txBox="1"/>
          <p:nvPr/>
        </p:nvSpPr>
        <p:spPr>
          <a:xfrm>
            <a:off x="5450819" y="6559237"/>
            <a:ext cx="3495333" cy="276999"/>
          </a:xfrm>
          <a:prstGeom prst="rect">
            <a:avLst/>
          </a:prstGeom>
          <a:noFill/>
        </p:spPr>
        <p:txBody>
          <a:bodyPr wrap="square" rtlCol="0">
            <a:spAutoFit/>
          </a:bodyPr>
          <a:lstStyle/>
          <a:p>
            <a:r>
              <a:rPr lang="ja-JP" altLang="en-US" sz="1200" dirty="0" smtClean="0"/>
              <a:t>イラスト出典：フリー素材</a:t>
            </a:r>
            <a:r>
              <a:rPr kumimoji="1" lang="ja-JP" altLang="en-US" sz="1200" dirty="0" smtClean="0"/>
              <a:t>いらすと</a:t>
            </a:r>
            <a:r>
              <a:rPr kumimoji="1" lang="ja-JP" altLang="en-US" sz="1200" dirty="0" err="1" smtClean="0"/>
              <a:t>や</a:t>
            </a:r>
            <a:r>
              <a:rPr kumimoji="1" lang="ja-JP" altLang="en-US" sz="1200" dirty="0" smtClean="0"/>
              <a:t>、げんき通信社</a:t>
            </a:r>
            <a:endParaRPr kumimoji="1" lang="ja-JP" altLang="en-US" sz="1200" dirty="0"/>
          </a:p>
        </p:txBody>
      </p:sp>
      <p:sp>
        <p:nvSpPr>
          <p:cNvPr id="10" name="テキスト ボックス 9"/>
          <p:cNvSpPr txBox="1"/>
          <p:nvPr/>
        </p:nvSpPr>
        <p:spPr>
          <a:xfrm>
            <a:off x="3995936" y="1465039"/>
            <a:ext cx="9015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C00000"/>
                </a:solidFill>
                <a:effectLst/>
                <a:uLnTx/>
                <a:uFillTx/>
                <a:latin typeface="HGP創英角ﾎﾟｯﾌﾟ体" panose="040B0A00000000000000" pitchFamily="50" charset="-128"/>
                <a:ea typeface="HGP創英角ﾎﾟｯﾌﾟ体" panose="040B0A00000000000000" pitchFamily="50" charset="-128"/>
                <a:cs typeface="+mn-cs"/>
              </a:rPr>
              <a:t>ちりょう</a:t>
            </a:r>
            <a:endParaRPr kumimoji="1" lang="ja-JP" altLang="en-US" sz="1400" b="0" i="0" u="none" strike="noStrike" kern="1200" cap="none" spc="0" normalizeH="0" baseline="0" noProof="0" dirty="0">
              <a:ln>
                <a:noFill/>
              </a:ln>
              <a:solidFill>
                <a:srgbClr val="C00000"/>
              </a:solidFill>
              <a:effectLst/>
              <a:uLnTx/>
              <a:uFillTx/>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1919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98" y="188640"/>
            <a:ext cx="748883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3.bp.blogspot.com/-J1i8ui6y41E/Uf8zf-O938I/AAAAAAAAWq4/8JIbrcsg0DY/s800/body_naizou_b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462" y="1788751"/>
            <a:ext cx="3528392" cy="44187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583458" y="1387824"/>
            <a:ext cx="3535887" cy="5557808"/>
            <a:chOff x="137172" y="152636"/>
            <a:chExt cx="4147225" cy="6831608"/>
          </a:xfrm>
        </p:grpSpPr>
        <p:grpSp>
          <p:nvGrpSpPr>
            <p:cNvPr id="6" name="グループ化 5"/>
            <p:cNvGrpSpPr/>
            <p:nvPr/>
          </p:nvGrpSpPr>
          <p:grpSpPr>
            <a:xfrm>
              <a:off x="158444" y="1144141"/>
              <a:ext cx="4083733" cy="536956"/>
              <a:chOff x="128687" y="1603491"/>
              <a:chExt cx="4083733" cy="536956"/>
            </a:xfrm>
          </p:grpSpPr>
          <p:grpSp>
            <p:nvGrpSpPr>
              <p:cNvPr id="90" name="グループ化 89"/>
              <p:cNvGrpSpPr/>
              <p:nvPr/>
            </p:nvGrpSpPr>
            <p:grpSpPr>
              <a:xfrm>
                <a:off x="724223" y="1624769"/>
                <a:ext cx="504056" cy="504056"/>
                <a:chOff x="683568" y="548680"/>
                <a:chExt cx="504056" cy="504056"/>
              </a:xfrm>
            </p:grpSpPr>
            <p:sp>
              <p:nvSpPr>
                <p:cNvPr id="109" name="角丸四角形 10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ローチャート : 結合子 10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p:cNvGrpSpPr/>
              <p:nvPr/>
            </p:nvGrpSpPr>
            <p:grpSpPr>
              <a:xfrm>
                <a:off x="1926551" y="1636391"/>
                <a:ext cx="504056" cy="504056"/>
                <a:chOff x="1899417" y="1611326"/>
                <a:chExt cx="504056" cy="504056"/>
              </a:xfrm>
            </p:grpSpPr>
            <p:sp>
              <p:nvSpPr>
                <p:cNvPr id="107" name="角丸四角形 106"/>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ローチャート : 結合子 107"/>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2" name="グループ化 91"/>
              <p:cNvGrpSpPr/>
              <p:nvPr/>
            </p:nvGrpSpPr>
            <p:grpSpPr>
              <a:xfrm>
                <a:off x="1320668" y="1628643"/>
                <a:ext cx="504056" cy="504056"/>
                <a:chOff x="683568" y="548680"/>
                <a:chExt cx="504056" cy="504056"/>
              </a:xfrm>
            </p:grpSpPr>
            <p:sp>
              <p:nvSpPr>
                <p:cNvPr id="105" name="角丸四角形 10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ローチャート : 結合子 10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グループ化 92"/>
              <p:cNvGrpSpPr/>
              <p:nvPr/>
            </p:nvGrpSpPr>
            <p:grpSpPr>
              <a:xfrm>
                <a:off x="2513130" y="1621253"/>
                <a:ext cx="504056" cy="504056"/>
                <a:chOff x="683568" y="548680"/>
                <a:chExt cx="504056" cy="504056"/>
              </a:xfrm>
            </p:grpSpPr>
            <p:sp>
              <p:nvSpPr>
                <p:cNvPr id="103" name="角丸四角形 102"/>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ローチャート : 結合子 103"/>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4" name="グループ化 93"/>
              <p:cNvGrpSpPr/>
              <p:nvPr/>
            </p:nvGrpSpPr>
            <p:grpSpPr>
              <a:xfrm>
                <a:off x="3098191" y="1617379"/>
                <a:ext cx="504056" cy="504056"/>
                <a:chOff x="683568" y="548680"/>
                <a:chExt cx="504056" cy="504056"/>
              </a:xfrm>
            </p:grpSpPr>
            <p:sp>
              <p:nvSpPr>
                <p:cNvPr id="101" name="角丸四角形 100"/>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ローチャート : 結合子 101"/>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p:cNvGrpSpPr/>
              <p:nvPr/>
            </p:nvGrpSpPr>
            <p:grpSpPr>
              <a:xfrm>
                <a:off x="3708364" y="1603491"/>
                <a:ext cx="504056" cy="504056"/>
                <a:chOff x="683568" y="548680"/>
                <a:chExt cx="504056" cy="504056"/>
              </a:xfrm>
            </p:grpSpPr>
            <p:sp>
              <p:nvSpPr>
                <p:cNvPr id="99" name="角丸四角形 9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ローチャート : 結合子 9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p:cNvGrpSpPr/>
              <p:nvPr/>
            </p:nvGrpSpPr>
            <p:grpSpPr>
              <a:xfrm>
                <a:off x="128687" y="1632517"/>
                <a:ext cx="504056" cy="504056"/>
                <a:chOff x="683568" y="548680"/>
                <a:chExt cx="504056" cy="504056"/>
              </a:xfrm>
            </p:grpSpPr>
            <p:sp>
              <p:nvSpPr>
                <p:cNvPr id="97" name="角丸四角形 9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ローチャート : 結合子 9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 name="グループ化 6"/>
            <p:cNvGrpSpPr/>
            <p:nvPr/>
          </p:nvGrpSpPr>
          <p:grpSpPr>
            <a:xfrm>
              <a:off x="137172" y="152636"/>
              <a:ext cx="4083273" cy="511804"/>
              <a:chOff x="128687" y="548680"/>
              <a:chExt cx="4083273" cy="511804"/>
            </a:xfrm>
          </p:grpSpPr>
          <p:grpSp>
            <p:nvGrpSpPr>
              <p:cNvPr id="69" name="グループ化 68"/>
              <p:cNvGrpSpPr/>
              <p:nvPr/>
            </p:nvGrpSpPr>
            <p:grpSpPr>
              <a:xfrm>
                <a:off x="1320668" y="552554"/>
                <a:ext cx="504056" cy="504056"/>
                <a:chOff x="683568" y="548680"/>
                <a:chExt cx="504056" cy="504056"/>
              </a:xfrm>
            </p:grpSpPr>
            <p:sp>
              <p:nvSpPr>
                <p:cNvPr id="88" name="角丸四角形 8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ローチャート : 結合子 8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p:cNvGrpSpPr/>
              <p:nvPr/>
            </p:nvGrpSpPr>
            <p:grpSpPr>
              <a:xfrm>
                <a:off x="1917415" y="548680"/>
                <a:ext cx="504056" cy="504056"/>
                <a:chOff x="683568" y="548680"/>
                <a:chExt cx="504056" cy="504056"/>
              </a:xfrm>
            </p:grpSpPr>
            <p:sp>
              <p:nvSpPr>
                <p:cNvPr id="86" name="角丸四角形 8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ローチャート : 結合子 8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p:cNvGrpSpPr/>
              <p:nvPr/>
            </p:nvGrpSpPr>
            <p:grpSpPr>
              <a:xfrm>
                <a:off x="2483768" y="548680"/>
                <a:ext cx="504056" cy="504056"/>
                <a:chOff x="683568" y="548680"/>
                <a:chExt cx="504056" cy="504056"/>
              </a:xfrm>
            </p:grpSpPr>
            <p:sp>
              <p:nvSpPr>
                <p:cNvPr id="84" name="角丸四角形 83"/>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ローチャート : 結合子 84"/>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3098191" y="548680"/>
                <a:ext cx="504056" cy="504056"/>
                <a:chOff x="683568" y="548680"/>
                <a:chExt cx="504056" cy="504056"/>
              </a:xfrm>
            </p:grpSpPr>
            <p:sp>
              <p:nvSpPr>
                <p:cNvPr id="82" name="角丸四角形 81"/>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ローチャート : 結合子 82"/>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p:cNvGrpSpPr/>
              <p:nvPr/>
            </p:nvGrpSpPr>
            <p:grpSpPr>
              <a:xfrm>
                <a:off x="3707904" y="556428"/>
                <a:ext cx="504056" cy="504056"/>
                <a:chOff x="683568" y="548680"/>
                <a:chExt cx="504056" cy="504056"/>
              </a:xfrm>
            </p:grpSpPr>
            <p:sp>
              <p:nvSpPr>
                <p:cNvPr id="80" name="角丸四角形 79"/>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ローチャート : 結合子 80"/>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128687" y="556428"/>
                <a:ext cx="504056" cy="504056"/>
                <a:chOff x="683568" y="548680"/>
                <a:chExt cx="504056" cy="504056"/>
              </a:xfrm>
            </p:grpSpPr>
            <p:sp>
              <p:nvSpPr>
                <p:cNvPr id="78" name="角丸四角形 77"/>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ローチャート : 結合子 78"/>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683568" y="548680"/>
                <a:ext cx="504056" cy="504056"/>
                <a:chOff x="683568" y="548680"/>
                <a:chExt cx="504056" cy="504056"/>
              </a:xfrm>
            </p:grpSpPr>
            <p:sp>
              <p:nvSpPr>
                <p:cNvPr id="76" name="角丸四角形 75"/>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ローチャート : 結合子 76"/>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 name="グループ化 7"/>
            <p:cNvGrpSpPr/>
            <p:nvPr/>
          </p:nvGrpSpPr>
          <p:grpSpPr>
            <a:xfrm>
              <a:off x="158445" y="2256668"/>
              <a:ext cx="4083732" cy="567121"/>
              <a:chOff x="128687" y="2671934"/>
              <a:chExt cx="4083732" cy="567121"/>
            </a:xfrm>
          </p:grpSpPr>
          <p:grpSp>
            <p:nvGrpSpPr>
              <p:cNvPr id="45" name="グループ化 44"/>
              <p:cNvGrpSpPr/>
              <p:nvPr/>
            </p:nvGrpSpPr>
            <p:grpSpPr>
              <a:xfrm>
                <a:off x="724269" y="2708918"/>
                <a:ext cx="359994" cy="504056"/>
                <a:chOff x="683568" y="548680"/>
                <a:chExt cx="504056" cy="504056"/>
              </a:xfrm>
            </p:grpSpPr>
            <p:sp>
              <p:nvSpPr>
                <p:cNvPr id="67" name="角丸四角形 6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ローチャート : 結合子 6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128687" y="2708918"/>
                <a:ext cx="504056" cy="504056"/>
                <a:chOff x="683568" y="548680"/>
                <a:chExt cx="504056" cy="504056"/>
              </a:xfrm>
            </p:grpSpPr>
            <p:sp>
              <p:nvSpPr>
                <p:cNvPr id="65" name="角丸四角形 64"/>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ローチャート : 結合子 65"/>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1187624" y="2671934"/>
                <a:ext cx="579816" cy="472102"/>
                <a:chOff x="1187624" y="2671935"/>
                <a:chExt cx="579816" cy="542659"/>
              </a:xfrm>
            </p:grpSpPr>
            <p:sp>
              <p:nvSpPr>
                <p:cNvPr id="63" name="角丸四角形 62"/>
                <p:cNvSpPr/>
                <p:nvPr/>
              </p:nvSpPr>
              <p:spPr>
                <a:xfrm>
                  <a:off x="1187624" y="2671935"/>
                  <a:ext cx="579816" cy="542659"/>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 結合子 63"/>
                <p:cNvSpPr/>
                <p:nvPr/>
              </p:nvSpPr>
              <p:spPr>
                <a:xfrm>
                  <a:off x="1351522" y="2899101"/>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2430606" y="2854554"/>
                <a:ext cx="467803" cy="344509"/>
                <a:chOff x="2513130" y="2712792"/>
                <a:chExt cx="504055" cy="500182"/>
              </a:xfrm>
            </p:grpSpPr>
            <p:sp>
              <p:nvSpPr>
                <p:cNvPr id="61" name="角丸四角形 60"/>
                <p:cNvSpPr/>
                <p:nvPr/>
              </p:nvSpPr>
              <p:spPr>
                <a:xfrm>
                  <a:off x="2513130" y="2712792"/>
                  <a:ext cx="504055" cy="500182"/>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ローチャート : 結合子 61"/>
                <p:cNvSpPr/>
                <p:nvPr/>
              </p:nvSpPr>
              <p:spPr>
                <a:xfrm>
                  <a:off x="2621151" y="2860682"/>
                  <a:ext cx="252019" cy="216024"/>
                </a:xfrm>
                <a:prstGeom prst="flowChartConnector">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p:nvGrpSpPr>
            <p:grpSpPr>
              <a:xfrm>
                <a:off x="3350219" y="2706664"/>
                <a:ext cx="396035" cy="504056"/>
                <a:chOff x="683568" y="548680"/>
                <a:chExt cx="504056" cy="504056"/>
              </a:xfrm>
            </p:grpSpPr>
            <p:sp>
              <p:nvSpPr>
                <p:cNvPr id="59" name="角丸四角形 58"/>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ローチャート : 結合子 59"/>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816384" y="2708918"/>
                <a:ext cx="396035" cy="511804"/>
                <a:chOff x="683568" y="548680"/>
                <a:chExt cx="504056" cy="504056"/>
              </a:xfrm>
            </p:grpSpPr>
            <p:sp>
              <p:nvSpPr>
                <p:cNvPr id="57" name="角丸四角形 56"/>
                <p:cNvSpPr/>
                <p:nvPr/>
              </p:nvSpPr>
              <p:spPr>
                <a:xfrm>
                  <a:off x="683568" y="548680"/>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 結合子 57"/>
                <p:cNvSpPr/>
                <p:nvPr/>
              </p:nvSpPr>
              <p:spPr>
                <a:xfrm>
                  <a:off x="791589" y="696570"/>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2942026" y="2760493"/>
                <a:ext cx="312331" cy="452481"/>
                <a:chOff x="1899417" y="1611326"/>
                <a:chExt cx="504056" cy="504056"/>
              </a:xfrm>
            </p:grpSpPr>
            <p:sp>
              <p:nvSpPr>
                <p:cNvPr id="55" name="角丸四角形 54"/>
                <p:cNvSpPr/>
                <p:nvPr/>
              </p:nvSpPr>
              <p:spPr>
                <a:xfrm>
                  <a:off x="1899417" y="1611326"/>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ローチャート : 結合子 55"/>
                <p:cNvSpPr/>
                <p:nvPr/>
              </p:nvSpPr>
              <p:spPr>
                <a:xfrm>
                  <a:off x="2025436" y="1736330"/>
                  <a:ext cx="252019" cy="216024"/>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a:off x="1827162" y="2671934"/>
                <a:ext cx="603445" cy="567121"/>
                <a:chOff x="1827162" y="2596742"/>
                <a:chExt cx="504056" cy="504056"/>
              </a:xfrm>
            </p:grpSpPr>
            <p:sp>
              <p:nvSpPr>
                <p:cNvPr id="53" name="角丸四角形 52"/>
                <p:cNvSpPr/>
                <p:nvPr/>
              </p:nvSpPr>
              <p:spPr>
                <a:xfrm>
                  <a:off x="1827162" y="2596742"/>
                  <a:ext cx="504056" cy="504056"/>
                </a:xfrm>
                <a:prstGeom prst="roundRect">
                  <a:avLst/>
                </a:prstGeom>
                <a:solidFill>
                  <a:srgbClr val="F2B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爆発 1 53"/>
                <p:cNvSpPr/>
                <p:nvPr/>
              </p:nvSpPr>
              <p:spPr>
                <a:xfrm>
                  <a:off x="1926551" y="2707731"/>
                  <a:ext cx="305279" cy="383639"/>
                </a:xfrm>
                <a:prstGeom prst="irregularSeal1">
                  <a:avLst/>
                </a:prstGeom>
                <a:solidFill>
                  <a:srgbClr val="D63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 name="グループ化 8"/>
            <p:cNvGrpSpPr/>
            <p:nvPr/>
          </p:nvGrpSpPr>
          <p:grpSpPr>
            <a:xfrm>
              <a:off x="200664" y="3371914"/>
              <a:ext cx="4083733" cy="1263266"/>
              <a:chOff x="136712" y="3989128"/>
              <a:chExt cx="4083733" cy="1263266"/>
            </a:xfrm>
          </p:grpSpPr>
          <p:pic>
            <p:nvPicPr>
              <p:cNvPr id="2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56878">
                <a:off x="1916053" y="4461261"/>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グループ化 23"/>
              <p:cNvGrpSpPr/>
              <p:nvPr/>
            </p:nvGrpSpPr>
            <p:grpSpPr>
              <a:xfrm>
                <a:off x="136712" y="3989128"/>
                <a:ext cx="4083733" cy="1224855"/>
                <a:chOff x="136712" y="3481636"/>
                <a:chExt cx="4083733" cy="1224855"/>
              </a:xfrm>
            </p:grpSpPr>
            <p:grpSp>
              <p:nvGrpSpPr>
                <p:cNvPr id="25" name="グループ化 24"/>
                <p:cNvGrpSpPr/>
                <p:nvPr/>
              </p:nvGrpSpPr>
              <p:grpSpPr>
                <a:xfrm>
                  <a:off x="580207" y="3861048"/>
                  <a:ext cx="252037" cy="504056"/>
                  <a:chOff x="128687" y="3861048"/>
                  <a:chExt cx="504056" cy="504056"/>
                </a:xfrm>
              </p:grpSpPr>
              <p:sp>
                <p:nvSpPr>
                  <p:cNvPr id="43" name="角丸四角形 42"/>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 結合子 43"/>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36712" y="3481636"/>
                  <a:ext cx="4083733" cy="1224855"/>
                  <a:chOff x="128687" y="3487440"/>
                  <a:chExt cx="4083733" cy="1224855"/>
                </a:xfrm>
              </p:grpSpPr>
              <p:grpSp>
                <p:nvGrpSpPr>
                  <p:cNvPr id="27" name="グループ化 26"/>
                  <p:cNvGrpSpPr/>
                  <p:nvPr/>
                </p:nvGrpSpPr>
                <p:grpSpPr>
                  <a:xfrm>
                    <a:off x="128687" y="3861048"/>
                    <a:ext cx="378038" cy="504056"/>
                    <a:chOff x="128687" y="3861048"/>
                    <a:chExt cx="504056" cy="504056"/>
                  </a:xfrm>
                </p:grpSpPr>
                <p:sp>
                  <p:nvSpPr>
                    <p:cNvPr id="41" name="角丸四角形 40"/>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ローチャート : 結合子 41"/>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02" y="3584141"/>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56878">
                    <a:off x="990692" y="3591495"/>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017" y="3691857"/>
                    <a:ext cx="1020438" cy="102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156878">
                    <a:off x="1548348" y="3487440"/>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16516">
                    <a:off x="1924037" y="3591494"/>
                    <a:ext cx="791133" cy="7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50264">
                    <a:off x="2375488" y="3836495"/>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グループ化 33"/>
                  <p:cNvGrpSpPr/>
                  <p:nvPr/>
                </p:nvGrpSpPr>
                <p:grpSpPr>
                  <a:xfrm>
                    <a:off x="3435090" y="3950046"/>
                    <a:ext cx="311163" cy="504056"/>
                    <a:chOff x="128687" y="3861048"/>
                    <a:chExt cx="504056" cy="504056"/>
                  </a:xfrm>
                </p:grpSpPr>
                <p:sp>
                  <p:nvSpPr>
                    <p:cNvPr id="39" name="角丸四角形 38"/>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ローチャート : 結合子 39"/>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03098">
                    <a:off x="2754372" y="3788604"/>
                    <a:ext cx="798487" cy="7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グループ化 35"/>
                  <p:cNvGrpSpPr/>
                  <p:nvPr/>
                </p:nvGrpSpPr>
                <p:grpSpPr>
                  <a:xfrm>
                    <a:off x="3820883" y="3950046"/>
                    <a:ext cx="391537" cy="504056"/>
                    <a:chOff x="128687" y="3861048"/>
                    <a:chExt cx="504056" cy="504056"/>
                  </a:xfrm>
                </p:grpSpPr>
                <p:sp>
                  <p:nvSpPr>
                    <p:cNvPr id="37" name="角丸四角形 36"/>
                    <p:cNvSpPr/>
                    <p:nvPr/>
                  </p:nvSpPr>
                  <p:spPr>
                    <a:xfrm>
                      <a:off x="128687" y="3861048"/>
                      <a:ext cx="504056" cy="5040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ローチャート : 結合子 37"/>
                    <p:cNvSpPr/>
                    <p:nvPr/>
                  </p:nvSpPr>
                  <p:spPr>
                    <a:xfrm>
                      <a:off x="254706" y="3986052"/>
                      <a:ext cx="252019" cy="216024"/>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10" name="グループ化 9"/>
            <p:cNvGrpSpPr/>
            <p:nvPr/>
          </p:nvGrpSpPr>
          <p:grpSpPr>
            <a:xfrm>
              <a:off x="740354" y="5301505"/>
              <a:ext cx="2907973" cy="1682739"/>
              <a:chOff x="1526595" y="5415854"/>
              <a:chExt cx="2634425" cy="1682739"/>
            </a:xfrm>
          </p:grpSpPr>
          <p:pic>
            <p:nvPicPr>
              <p:cNvPr id="19" name="Picture 2" descr="http://2.bp.blogspot.com/-HckTOhdrUvA/U2LuUMrZptI/AAAAAAAAfnc/94muGekc5QI/s800/kekkan_kess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6595" y="5415854"/>
                <a:ext cx="2634425" cy="1682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15936">
                <a:off x="2751948" y="5960308"/>
                <a:ext cx="508856" cy="5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454263">
                <a:off x="2468503" y="5671038"/>
                <a:ext cx="515558" cy="5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45878">
                <a:off x="2734926" y="5456487"/>
                <a:ext cx="812416" cy="81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グループ化 10"/>
            <p:cNvGrpSpPr/>
            <p:nvPr/>
          </p:nvGrpSpPr>
          <p:grpSpPr>
            <a:xfrm>
              <a:off x="2706665" y="4797468"/>
              <a:ext cx="941662" cy="753243"/>
              <a:chOff x="3616509" y="5204770"/>
              <a:chExt cx="941662" cy="753243"/>
            </a:xfrm>
          </p:grpSpPr>
          <p:pic>
            <p:nvPicPr>
              <p:cNvPr id="16"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006207">
                <a:off x="3616509" y="5212840"/>
                <a:ext cx="559671" cy="55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03098">
                <a:off x="4032321" y="5204770"/>
                <a:ext cx="525850" cy="5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145878">
                <a:off x="3820672" y="5324051"/>
                <a:ext cx="633962" cy="6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下矢印 11"/>
            <p:cNvSpPr/>
            <p:nvPr/>
          </p:nvSpPr>
          <p:spPr>
            <a:xfrm>
              <a:off x="2061055" y="798840"/>
              <a:ext cx="266573"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2079297" y="1864770"/>
              <a:ext cx="270135" cy="1800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2109245" y="2935226"/>
              <a:ext cx="266573" cy="27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2071381" y="4882827"/>
              <a:ext cx="304437" cy="3509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extLst>
      <p:ext uri="{BB962C8B-B14F-4D97-AF65-F5344CB8AC3E}">
        <p14:creationId xmlns:p14="http://schemas.microsoft.com/office/powerpoint/2010/main" val="1479911168"/>
      </p:ext>
    </p:extLst>
  </p:cSld>
  <p:clrMapOvr>
    <a:masterClrMapping/>
  </p:clrMapOvr>
  <mc:AlternateContent xmlns:mc="http://schemas.openxmlformats.org/markup-compatibility/2006" xmlns:p14="http://schemas.microsoft.com/office/powerpoint/2010/main">
    <mc:Choice Requires="p14">
      <p:transition spd="slow" p14:dur="2000" advTm="1295"/>
    </mc:Choice>
    <mc:Fallback xmlns="">
      <p:transition spd="slow" advTm="1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77550" y="332656"/>
            <a:ext cx="7277196" cy="994370"/>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rgbClr val="00B050"/>
                </a:solidFill>
                <a:latin typeface="HGS創英角ﾎﾟｯﾌﾟ体" panose="040B0A00000000000000" pitchFamily="50" charset="-128"/>
                <a:ea typeface="HGS創英角ﾎﾟｯﾌﾟ体" panose="040B0A00000000000000" pitchFamily="50" charset="-128"/>
              </a:rPr>
              <a:t>どの</a:t>
            </a:r>
            <a:r>
              <a:rPr lang="ja-JP" altLang="en-US" sz="4400" b="1" dirty="0" smtClean="0">
                <a:solidFill>
                  <a:srgbClr val="00B050"/>
                </a:solidFill>
                <a:latin typeface="HGS創英角ﾎﾟｯﾌﾟ体" panose="040B0A00000000000000" pitchFamily="50" charset="-128"/>
                <a:ea typeface="HGS創英角ﾎﾟｯﾌﾟ体" panose="040B0A00000000000000" pitchFamily="50" charset="-128"/>
              </a:rPr>
              <a:t>くらい多いの？</a:t>
            </a:r>
            <a:endParaRPr kumimoji="1" lang="ja-JP" altLang="en-US" sz="4400" b="1" dirty="0">
              <a:solidFill>
                <a:srgbClr val="00B050"/>
              </a:solidFill>
              <a:latin typeface="HGS創英角ﾎﾟｯﾌﾟ体" panose="040B0A00000000000000" pitchFamily="50" charset="-128"/>
              <a:ea typeface="HGS創英角ﾎﾟｯﾌﾟ体" panose="040B0A00000000000000" pitchFamily="50" charset="-128"/>
            </a:endParaRPr>
          </a:p>
        </p:txBody>
      </p:sp>
      <p:sp>
        <p:nvSpPr>
          <p:cNvPr id="4" name="円/楕円 3"/>
          <p:cNvSpPr/>
          <p:nvPr/>
        </p:nvSpPr>
        <p:spPr>
          <a:xfrm>
            <a:off x="4968044" y="3307192"/>
            <a:ext cx="1368152" cy="12961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一生では</a:t>
            </a:r>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４８</a:t>
            </a: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6" name="円/楕円 5"/>
          <p:cNvSpPr/>
          <p:nvPr/>
        </p:nvSpPr>
        <p:spPr>
          <a:xfrm>
            <a:off x="899592" y="3284984"/>
            <a:ext cx="1368152" cy="1296144"/>
          </a:xfrm>
          <a:prstGeom prst="ellipse">
            <a:avLst/>
          </a:prstGeom>
          <a:solidFill>
            <a:srgbClr val="456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一生では</a:t>
            </a:r>
            <a:r>
              <a:rPr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６３</a:t>
            </a:r>
            <a:r>
              <a:rPr kumimoji="1" lang="ja-JP" altLang="en-US" sz="1600" dirty="0" smtClean="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899592" y="5003080"/>
            <a:ext cx="1512168" cy="707886"/>
          </a:xfrm>
          <a:prstGeom prst="rect">
            <a:avLst/>
          </a:prstGeom>
          <a:noFill/>
        </p:spPr>
        <p:txBody>
          <a:bodyPr wrap="square" rtlCol="0">
            <a:spAutoFit/>
          </a:bodyPr>
          <a:lstStyle/>
          <a:p>
            <a:r>
              <a:rPr kumimoji="1" lang="ja-JP" altLang="en-US" sz="4000" dirty="0" smtClean="0"/>
              <a:t>男性</a:t>
            </a:r>
            <a:endParaRPr kumimoji="1" lang="ja-JP" altLang="en-US" sz="4000" dirty="0"/>
          </a:p>
        </p:txBody>
      </p:sp>
      <p:sp>
        <p:nvSpPr>
          <p:cNvPr id="7" name="テキスト ボックス 6"/>
          <p:cNvSpPr txBox="1"/>
          <p:nvPr/>
        </p:nvSpPr>
        <p:spPr>
          <a:xfrm>
            <a:off x="4968044" y="4988172"/>
            <a:ext cx="1440160" cy="707886"/>
          </a:xfrm>
          <a:prstGeom prst="rect">
            <a:avLst/>
          </a:prstGeom>
          <a:noFill/>
        </p:spPr>
        <p:txBody>
          <a:bodyPr wrap="square" rtlCol="0">
            <a:spAutoFit/>
          </a:bodyPr>
          <a:lstStyle/>
          <a:p>
            <a:r>
              <a:rPr lang="ja-JP" altLang="en-US" sz="4000" dirty="0"/>
              <a:t>女</a:t>
            </a:r>
            <a:r>
              <a:rPr kumimoji="1" lang="ja-JP" altLang="en-US" sz="4000" dirty="0" smtClean="0"/>
              <a:t>性</a:t>
            </a:r>
            <a:endParaRPr kumimoji="1" lang="ja-JP" altLang="en-US" sz="4000"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453336"/>
            <a:ext cx="3295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84076" y="1805218"/>
            <a:ext cx="7924540" cy="584775"/>
          </a:xfrm>
          <a:prstGeom prst="rect">
            <a:avLst/>
          </a:prstGeom>
          <a:noFill/>
        </p:spPr>
        <p:txBody>
          <a:bodyPr wrap="square" rtlCol="0">
            <a:spAutoFit/>
          </a:bodyPr>
          <a:lstStyle/>
          <a:p>
            <a:r>
              <a:rPr lang="ja-JP" altLang="en-US" sz="3200" b="1" dirty="0">
                <a:latin typeface="+mj-ea"/>
                <a:ea typeface="+mj-ea"/>
              </a:rPr>
              <a:t>　</a:t>
            </a:r>
            <a:r>
              <a:rPr lang="ja-JP" altLang="en-US" sz="3200" b="1" dirty="0" smtClean="0">
                <a:latin typeface="+mj-ea"/>
                <a:ea typeface="+mj-ea"/>
              </a:rPr>
              <a:t>　日本人の２人に１人が、がんになります</a:t>
            </a:r>
            <a:endParaRPr kumimoji="1" lang="en-US" altLang="ja-JP" sz="3200" b="1" dirty="0" smtClean="0">
              <a:latin typeface="+mj-ea"/>
              <a:ea typeface="+mj-ea"/>
            </a:endParaRPr>
          </a:p>
        </p:txBody>
      </p:sp>
      <p:pic>
        <p:nvPicPr>
          <p:cNvPr id="1026" name="Picture 2" descr="http://3.bp.blogspot.com/-6G5saHtb-rY/UbVvDWXZvPI/AAAAAAAAUm8/CNfIv1FtJUw/s800/stand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468" y="2614683"/>
            <a:ext cx="1645112" cy="334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wknMQI_Z4-U/UbVvCOW0LYI/AAAAAAAAUmY/hsKlcuycuN4/s800/stand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4" y="2736578"/>
            <a:ext cx="1525035" cy="309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13326"/>
      </p:ext>
    </p:extLst>
  </p:cSld>
  <p:clrMapOvr>
    <a:masterClrMapping/>
  </p:clrMapOvr>
  <mc:AlternateContent xmlns:mc="http://schemas.openxmlformats.org/markup-compatibility/2006" xmlns:p14="http://schemas.microsoft.com/office/powerpoint/2010/main">
    <mc:Choice Requires="p14">
      <p:transition spd="slow" p14:dur="2000" advTm="1239"/>
    </mc:Choice>
    <mc:Fallback xmlns="">
      <p:transition spd="slow" advTm="123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無料の日本地図イラスト素材 赤（影つ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964" y="3511581"/>
            <a:ext cx="2828365" cy="2514102"/>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827584" y="188620"/>
            <a:ext cx="7632848" cy="864116"/>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00B050"/>
                </a:solidFill>
                <a:latin typeface="HGS創英角ﾎﾟｯﾌﾟ体" panose="040B0A00000000000000" pitchFamily="50" charset="-128"/>
                <a:ea typeface="HGS創英角ﾎﾟｯﾌﾟ体" panose="040B0A00000000000000" pitchFamily="50" charset="-128"/>
              </a:rPr>
              <a:t>どの</a:t>
            </a:r>
            <a:r>
              <a:rPr lang="ja-JP" altLang="en-US" sz="4000" b="1" dirty="0" smtClean="0">
                <a:solidFill>
                  <a:srgbClr val="00B050"/>
                </a:solidFill>
                <a:latin typeface="HGS創英角ﾎﾟｯﾌﾟ体" panose="040B0A00000000000000" pitchFamily="50" charset="-128"/>
                <a:ea typeface="HGS創英角ﾎﾟｯﾌﾟ体" panose="040B0A00000000000000" pitchFamily="50" charset="-128"/>
              </a:rPr>
              <a:t>くらい多いの？</a:t>
            </a:r>
            <a:endParaRPr lang="ja-JP" altLang="en-US" sz="4000" b="1" dirty="0">
              <a:solidFill>
                <a:srgbClr val="00B050"/>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5536420" y="6040119"/>
            <a:ext cx="3491880" cy="646331"/>
          </a:xfrm>
          <a:prstGeom prst="rect">
            <a:avLst/>
          </a:prstGeom>
          <a:noFill/>
        </p:spPr>
        <p:txBody>
          <a:bodyPr wrap="square" rtlCol="0">
            <a:spAutoFit/>
          </a:bodyPr>
          <a:lstStyle/>
          <a:p>
            <a:r>
              <a:rPr lang="ja-JP" altLang="en-US" sz="1200" dirty="0" smtClean="0">
                <a:solidFill>
                  <a:prstClr val="black"/>
                </a:solidFill>
              </a:rPr>
              <a:t>出典：厚生労働省　がん</a:t>
            </a:r>
            <a:r>
              <a:rPr lang="ja-JP" altLang="en-US" sz="1200" dirty="0">
                <a:solidFill>
                  <a:prstClr val="black"/>
                </a:solidFill>
              </a:rPr>
              <a:t>登録</a:t>
            </a:r>
            <a:r>
              <a:rPr lang="ja-JP" altLang="en-US" sz="1200" dirty="0" smtClean="0">
                <a:solidFill>
                  <a:prstClr val="black"/>
                </a:solidFill>
              </a:rPr>
              <a:t>（</a:t>
            </a:r>
            <a:r>
              <a:rPr lang="en-US" altLang="ja-JP" sz="1200" dirty="0" smtClean="0">
                <a:solidFill>
                  <a:prstClr val="black"/>
                </a:solidFill>
              </a:rPr>
              <a:t>201</a:t>
            </a:r>
            <a:r>
              <a:rPr lang="en-US" altLang="ja-JP" sz="1200" dirty="0">
                <a:solidFill>
                  <a:prstClr val="black"/>
                </a:solidFill>
              </a:rPr>
              <a:t>6</a:t>
            </a:r>
            <a:r>
              <a:rPr lang="ja-JP" altLang="en-US" sz="1200" dirty="0" smtClean="0">
                <a:solidFill>
                  <a:prstClr val="black"/>
                </a:solidFill>
              </a:rPr>
              <a:t>年）</a:t>
            </a:r>
            <a:endParaRPr lang="en-US" altLang="ja-JP" sz="1200" dirty="0" smtClean="0">
              <a:solidFill>
                <a:prstClr val="black"/>
              </a:solidFill>
            </a:endParaRPr>
          </a:p>
          <a:p>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 警察庁（</a:t>
            </a:r>
            <a:r>
              <a:rPr lang="en-US" altLang="ja-JP" sz="1200" dirty="0" smtClean="0">
                <a:solidFill>
                  <a:prstClr val="black"/>
                </a:solidFill>
              </a:rPr>
              <a:t>2016</a:t>
            </a:r>
            <a:r>
              <a:rPr lang="ja-JP" altLang="en-US" sz="1200" dirty="0" smtClean="0">
                <a:solidFill>
                  <a:prstClr val="black"/>
                </a:solidFill>
              </a:rPr>
              <a:t>年）</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三重県警察本部　三重の交通事故（</a:t>
            </a:r>
            <a:r>
              <a:rPr lang="en-US" altLang="ja-JP" sz="1200" dirty="0" smtClean="0">
                <a:solidFill>
                  <a:prstClr val="black"/>
                </a:solidFill>
              </a:rPr>
              <a:t>2016</a:t>
            </a:r>
            <a:r>
              <a:rPr lang="ja-JP" altLang="en-US" sz="1200" dirty="0" smtClean="0">
                <a:solidFill>
                  <a:prstClr val="black"/>
                </a:solidFill>
              </a:rPr>
              <a:t>年）</a:t>
            </a:r>
            <a:endParaRPr lang="ja-JP" altLang="en-US" sz="1200" dirty="0">
              <a:solidFill>
                <a:prstClr val="black"/>
              </a:solidFill>
            </a:endParaRPr>
          </a:p>
        </p:txBody>
      </p:sp>
      <p:sp>
        <p:nvSpPr>
          <p:cNvPr id="19" name="爆発 2 18"/>
          <p:cNvSpPr/>
          <p:nvPr/>
        </p:nvSpPr>
        <p:spPr>
          <a:xfrm>
            <a:off x="1488320" y="3942285"/>
            <a:ext cx="4067944" cy="2880320"/>
          </a:xfrm>
          <a:prstGeom prst="irregularSeal2">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交通事故でけがをするひとより</a:t>
            </a:r>
            <a:endParaRPr lang="en-US" altLang="ja-JP" sz="2400" dirty="0" smtClean="0">
              <a:solidFill>
                <a:srgbClr val="FF0000"/>
              </a:solidFill>
              <a:latin typeface="HGS創英角ﾎﾟｯﾌﾟ体" panose="040B0A00000000000000" pitchFamily="50" charset="-128"/>
              <a:ea typeface="HGS創英角ﾎﾟｯﾌﾟ体" panose="040B0A00000000000000" pitchFamily="50" charset="-128"/>
            </a:endParaRPr>
          </a:p>
          <a:p>
            <a:pPr algn="ct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多い</a:t>
            </a:r>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a:t>
            </a:r>
            <a:endParaRPr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347864" y="1275837"/>
            <a:ext cx="2646878" cy="461665"/>
          </a:xfrm>
          <a:prstGeom prst="rect">
            <a:avLst/>
          </a:prstGeom>
          <a:noFill/>
        </p:spPr>
        <p:txBody>
          <a:bodyPr wrap="none" rtlCol="0">
            <a:spAutoFit/>
          </a:bodyPr>
          <a:lstStyle/>
          <a:p>
            <a:r>
              <a:rPr kumimoji="1" lang="ja-JP" altLang="en-US" sz="2400" dirty="0" smtClean="0">
                <a:latin typeface="HGS創英角ﾎﾟｯﾌﾟ体" panose="040B0A00000000000000" pitchFamily="50" charset="-128"/>
                <a:ea typeface="HGS創英角ﾎﾟｯﾌﾟ体" panose="040B0A00000000000000" pitchFamily="50" charset="-128"/>
              </a:rPr>
              <a:t>がんになるひとは</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145197004"/>
              </p:ext>
            </p:extLst>
          </p:nvPr>
        </p:nvGraphicFramePr>
        <p:xfrm>
          <a:off x="683568" y="2025432"/>
          <a:ext cx="284226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a:graphicFrameLocks/>
          </p:cNvGraphicFramePr>
          <p:nvPr>
            <p:extLst>
              <p:ext uri="{D42A27DB-BD31-4B8C-83A1-F6EECF244321}">
                <p14:modId xmlns:p14="http://schemas.microsoft.com/office/powerpoint/2010/main" val="4184497925"/>
              </p:ext>
            </p:extLst>
          </p:nvPr>
        </p:nvGraphicFramePr>
        <p:xfrm>
          <a:off x="3778157" y="1989703"/>
          <a:ext cx="5165718" cy="2743200"/>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グループ化 12"/>
          <p:cNvGrpSpPr/>
          <p:nvPr/>
        </p:nvGrpSpPr>
        <p:grpSpPr>
          <a:xfrm>
            <a:off x="3756421" y="3989808"/>
            <a:ext cx="2051510" cy="660116"/>
            <a:chOff x="3452607" y="3993019"/>
            <a:chExt cx="2051510" cy="660116"/>
          </a:xfrm>
        </p:grpSpPr>
        <p:cxnSp>
          <p:nvCxnSpPr>
            <p:cNvPr id="4" name="直線矢印コネクタ 3"/>
            <p:cNvCxnSpPr/>
            <p:nvPr/>
          </p:nvCxnSpPr>
          <p:spPr>
            <a:xfrm flipH="1" flipV="1">
              <a:off x="3452607" y="3993019"/>
              <a:ext cx="975377" cy="372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楕円 4"/>
            <p:cNvSpPr/>
            <p:nvPr/>
          </p:nvSpPr>
          <p:spPr>
            <a:xfrm>
              <a:off x="4427984" y="4152806"/>
              <a:ext cx="1076133" cy="5003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extLst>
      <p:ext uri="{BB962C8B-B14F-4D97-AF65-F5344CB8AC3E}">
        <p14:creationId xmlns:p14="http://schemas.microsoft.com/office/powerpoint/2010/main" val="3003740426"/>
      </p:ext>
    </p:extLst>
  </p:cSld>
  <p:clrMapOvr>
    <a:masterClrMapping/>
  </p:clrMapOvr>
  <mc:AlternateContent xmlns:mc="http://schemas.openxmlformats.org/markup-compatibility/2006" xmlns:p14="http://schemas.microsoft.com/office/powerpoint/2010/main">
    <mc:Choice Requires="p14">
      <p:transition spd="slow" p14:dur="2000" advTm="4102"/>
    </mc:Choice>
    <mc:Fallback xmlns="">
      <p:transition spd="slow" advTm="410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無料の日本地図イラスト素材 赤（影つ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9" y="3993019"/>
            <a:ext cx="2828365" cy="2514102"/>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827584" y="188620"/>
            <a:ext cx="7632848" cy="864116"/>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00B050"/>
                </a:solidFill>
                <a:latin typeface="HGS創英角ﾎﾟｯﾌﾟ体" panose="040B0A00000000000000" pitchFamily="50" charset="-128"/>
                <a:ea typeface="HGS創英角ﾎﾟｯﾌﾟ体" panose="040B0A00000000000000" pitchFamily="50" charset="-128"/>
              </a:rPr>
              <a:t>どの</a:t>
            </a:r>
            <a:r>
              <a:rPr lang="ja-JP" altLang="en-US" sz="4000" b="1" dirty="0" smtClean="0">
                <a:solidFill>
                  <a:srgbClr val="00B050"/>
                </a:solidFill>
                <a:latin typeface="HGS創英角ﾎﾟｯﾌﾟ体" panose="040B0A00000000000000" pitchFamily="50" charset="-128"/>
                <a:ea typeface="HGS創英角ﾎﾟｯﾌﾟ体" panose="040B0A00000000000000" pitchFamily="50" charset="-128"/>
              </a:rPr>
              <a:t>くらい多いの？</a:t>
            </a:r>
            <a:endParaRPr lang="ja-JP" altLang="en-US" sz="4000" b="1" dirty="0">
              <a:solidFill>
                <a:srgbClr val="00B050"/>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5635961" y="6393799"/>
            <a:ext cx="3491880" cy="461665"/>
          </a:xfrm>
          <a:prstGeom prst="rect">
            <a:avLst/>
          </a:prstGeom>
          <a:noFill/>
        </p:spPr>
        <p:txBody>
          <a:bodyPr wrap="square" rtlCol="0">
            <a:spAutoFit/>
          </a:bodyPr>
          <a:lstStyle/>
          <a:p>
            <a:r>
              <a:rPr lang="ja-JP" altLang="en-US" sz="1200" dirty="0" smtClean="0">
                <a:solidFill>
                  <a:prstClr val="black"/>
                </a:solidFill>
              </a:rPr>
              <a:t>出典：厚生労働省　</a:t>
            </a:r>
            <a:r>
              <a:rPr lang="zh-TW" altLang="en-US" sz="1200" dirty="0" smtClean="0">
                <a:solidFill>
                  <a:prstClr val="black"/>
                </a:solidFill>
              </a:rPr>
              <a:t>（</a:t>
            </a:r>
            <a:r>
              <a:rPr lang="en-US" altLang="zh-TW" sz="1200" dirty="0" smtClean="0">
                <a:solidFill>
                  <a:prstClr val="black"/>
                </a:solidFill>
              </a:rPr>
              <a:t>201</a:t>
            </a:r>
            <a:r>
              <a:rPr lang="en-US" altLang="ja-JP" sz="1200" dirty="0" smtClean="0">
                <a:solidFill>
                  <a:prstClr val="black"/>
                </a:solidFill>
              </a:rPr>
              <a:t>6</a:t>
            </a:r>
            <a:r>
              <a:rPr lang="zh-TW" altLang="en-US" sz="1200" dirty="0" smtClean="0">
                <a:solidFill>
                  <a:prstClr val="black"/>
                </a:solidFill>
              </a:rPr>
              <a:t>）</a:t>
            </a:r>
            <a:r>
              <a:rPr lang="zh-TW" altLang="en-US" sz="1200" dirty="0">
                <a:solidFill>
                  <a:prstClr val="black"/>
                </a:solidFill>
              </a:rPr>
              <a:t>人口動態</a:t>
            </a:r>
            <a:r>
              <a:rPr lang="zh-TW" altLang="en-US" sz="1200" dirty="0" smtClean="0">
                <a:solidFill>
                  <a:prstClr val="black"/>
                </a:solidFill>
              </a:rPr>
              <a:t>統計</a:t>
            </a:r>
            <a:endParaRPr lang="en-US" altLang="zh-TW" sz="1200" dirty="0">
              <a:solidFill>
                <a:prstClr val="black"/>
              </a:solidFill>
            </a:endParaRPr>
          </a:p>
          <a:p>
            <a:r>
              <a:rPr lang="ja-JP" altLang="en-US" sz="1200" dirty="0">
                <a:solidFill>
                  <a:prstClr val="black"/>
                </a:solidFill>
              </a:rPr>
              <a:t>　</a:t>
            </a:r>
            <a:r>
              <a:rPr lang="ja-JP" altLang="en-US" sz="1200" dirty="0" smtClean="0">
                <a:solidFill>
                  <a:prstClr val="black"/>
                </a:solidFill>
              </a:rPr>
              <a:t>　　　三重県警察本部　三重の交通事故（</a:t>
            </a:r>
            <a:r>
              <a:rPr lang="en-US" altLang="ja-JP" sz="1200" dirty="0" smtClean="0">
                <a:solidFill>
                  <a:prstClr val="black"/>
                </a:solidFill>
              </a:rPr>
              <a:t>2016</a:t>
            </a:r>
            <a:r>
              <a:rPr lang="ja-JP" altLang="en-US" sz="1200" dirty="0" smtClean="0">
                <a:solidFill>
                  <a:prstClr val="black"/>
                </a:solidFill>
              </a:rPr>
              <a:t>年）</a:t>
            </a:r>
            <a:endParaRPr lang="ja-JP" altLang="en-US" sz="1200" dirty="0">
              <a:solidFill>
                <a:prstClr val="black"/>
              </a:solidFill>
            </a:endParaRPr>
          </a:p>
        </p:txBody>
      </p:sp>
      <p:sp>
        <p:nvSpPr>
          <p:cNvPr id="12" name="テキスト ボックス 11"/>
          <p:cNvSpPr txBox="1"/>
          <p:nvPr/>
        </p:nvSpPr>
        <p:spPr>
          <a:xfrm>
            <a:off x="2858904" y="1275837"/>
            <a:ext cx="3570208" cy="461665"/>
          </a:xfrm>
          <a:prstGeom prst="rect">
            <a:avLst/>
          </a:prstGeom>
          <a:noFill/>
        </p:spPr>
        <p:txBody>
          <a:bodyPr wrap="none" rtlCol="0">
            <a:spAutoFit/>
          </a:bodyPr>
          <a:lstStyle/>
          <a:p>
            <a:r>
              <a:rPr kumimoji="1" lang="ja-JP" altLang="en-US" sz="2400" dirty="0" smtClean="0">
                <a:latin typeface="HGS創英角ﾎﾟｯﾌﾟ体" panose="040B0A00000000000000" pitchFamily="50" charset="-128"/>
                <a:ea typeface="HGS創英角ﾎﾟｯﾌﾟ体" panose="040B0A00000000000000" pitchFamily="50" charset="-128"/>
              </a:rPr>
              <a:t>がんでなくなったひとは</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774685668"/>
              </p:ext>
            </p:extLst>
          </p:nvPr>
        </p:nvGraphicFramePr>
        <p:xfrm>
          <a:off x="1403648" y="1874832"/>
          <a:ext cx="5832648" cy="3186156"/>
        </p:xfrm>
        <a:graphic>
          <a:graphicData uri="http://schemas.openxmlformats.org/drawingml/2006/chart">
            <c:chart xmlns:c="http://schemas.openxmlformats.org/drawingml/2006/chart" xmlns:r="http://schemas.openxmlformats.org/officeDocument/2006/relationships" r:id="rId5"/>
          </a:graphicData>
        </a:graphic>
      </p:graphicFrame>
      <p:sp>
        <p:nvSpPr>
          <p:cNvPr id="2" name="正方形/長方形 1"/>
          <p:cNvSpPr/>
          <p:nvPr/>
        </p:nvSpPr>
        <p:spPr>
          <a:xfrm>
            <a:off x="683568" y="5198318"/>
            <a:ext cx="6189962" cy="646331"/>
          </a:xfrm>
          <a:prstGeom prst="rect">
            <a:avLst/>
          </a:prstGeom>
        </p:spPr>
        <p:txBody>
          <a:bodyPr wrap="square">
            <a:spAutoFit/>
          </a:bodyPr>
          <a:lstStyle/>
          <a:p>
            <a:r>
              <a:rPr lang="ja-JP" altLang="en-US" dirty="0" smtClean="0">
                <a:latin typeface="HGS創英角ﾎﾟｯﾌﾟ体" panose="040B0A00000000000000" pitchFamily="50" charset="-128"/>
                <a:ea typeface="HGS創英角ﾎﾟｯﾌﾟ体" panose="040B0A00000000000000" pitchFamily="50" charset="-128"/>
              </a:rPr>
              <a:t>がんで亡くなる方は多い（日本の死因の第</a:t>
            </a:r>
            <a:r>
              <a:rPr lang="en-US" altLang="ja-JP" dirty="0" smtClean="0">
                <a:latin typeface="HGS創英角ﾎﾟｯﾌﾟ体" panose="040B0A00000000000000" pitchFamily="50" charset="-128"/>
                <a:ea typeface="HGS創英角ﾎﾟｯﾌﾟ体" panose="040B0A00000000000000"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rPr>
              <a:t>位）ですが、治る人も多くいます</a:t>
            </a:r>
            <a:endParaRPr lang="ja-JP" altLang="en-US" dirty="0">
              <a:latin typeface="HGS創英角ﾎﾟｯﾌﾟ体" panose="040B0A00000000000000" pitchFamily="50" charset="-128"/>
              <a:ea typeface="HGS創英角ﾎﾟｯﾌﾟ体" panose="040B0A00000000000000" pitchFamily="50" charset="-128"/>
            </a:endParaRPr>
          </a:p>
        </p:txBody>
      </p:sp>
    </p:spTree>
    <p:custDataLst>
      <p:tags r:id="rId1"/>
    </p:custDataLst>
    <p:extLst>
      <p:ext uri="{BB962C8B-B14F-4D97-AF65-F5344CB8AC3E}">
        <p14:creationId xmlns:p14="http://schemas.microsoft.com/office/powerpoint/2010/main" val="1012889194"/>
      </p:ext>
    </p:extLst>
  </p:cSld>
  <p:clrMapOvr>
    <a:masterClrMapping/>
  </p:clrMapOvr>
  <mc:AlternateContent xmlns:mc="http://schemas.openxmlformats.org/markup-compatibility/2006" xmlns:p14="http://schemas.microsoft.com/office/powerpoint/2010/main">
    <mc:Choice Requires="p14">
      <p:transition spd="slow" p14:dur="2000" advTm="4102"/>
    </mc:Choice>
    <mc:Fallback xmlns="">
      <p:transition spd="slow" advTm="410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453336"/>
            <a:ext cx="3295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図表 1"/>
          <p:cNvGraphicFramePr/>
          <p:nvPr>
            <p:extLst>
              <p:ext uri="{D42A27DB-BD31-4B8C-83A1-F6EECF244321}">
                <p14:modId xmlns:p14="http://schemas.microsoft.com/office/powerpoint/2010/main" val="2369352548"/>
              </p:ext>
            </p:extLst>
          </p:nvPr>
        </p:nvGraphicFramePr>
        <p:xfrm>
          <a:off x="197774" y="1052735"/>
          <a:ext cx="8838722" cy="2225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角丸四角形 2"/>
          <p:cNvSpPr/>
          <p:nvPr/>
        </p:nvSpPr>
        <p:spPr>
          <a:xfrm>
            <a:off x="890830" y="404664"/>
            <a:ext cx="7416824"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bg1"/>
                </a:solidFill>
                <a:latin typeface="HGP創英角ﾎﾟｯﾌﾟ体" panose="040B0A00000000000000" pitchFamily="50" charset="-128"/>
                <a:ea typeface="HGP創英角ﾎﾟｯﾌﾟ体" panose="040B0A00000000000000" pitchFamily="50" charset="-128"/>
              </a:rPr>
              <a:t>いつから気をつけたらいいの？</a:t>
            </a:r>
            <a:endPar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4" name="Picture 2" descr="http://4.bp.blogspot.com/-7F5Pf0WF8TU/Uj_3BRbifII/AAAAAAAAYGo/yrac0Gl3HEA/s800/suit_man_smi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7824" y="3171844"/>
            <a:ext cx="1008112" cy="13202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2.bp.blogspot.com/-lkoFMPPKLsw/UaKluyJ018I/AAAAAAAAT6Y/QpAxQYdBbwc/s800/ojisan_laug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8024" y="3153683"/>
            <a:ext cx="1240633" cy="1356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KYB2pDwBvKU/USstXgLWV-I/AAAAAAAAOJE/1cHVJlDc3P4/s1600/ojiisan03_smi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264" y="3190006"/>
            <a:ext cx="1179404" cy="1356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4.bp.blogspot.com/-2dGCdgefAmc/USstWBkYHaI/AAAAAAAAOI8/5VMN7MJVKO0/s1600/obaasan03_smi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79568" y="4820687"/>
            <a:ext cx="1148100" cy="1361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bAlU20oPbIw/VCIklhsK6QI/AAAAAAAAmqg/Lb6ANtbzlAg/s800/woman09.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7824" y="5013176"/>
            <a:ext cx="1048494" cy="1048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1.bp.blogspot.com/-Rf9_4NidA6E/VCIi87j6oLI/AAAAAAAAmhs/JPDgktU6GYg/s800/girl1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2749" y="4975361"/>
            <a:ext cx="1052116" cy="1052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3.bp.blogspot.com/-cpDKehTx16g/VCIizx57wmI/AAAAAAAAmfk/HAmzli4REk8/s800/boy0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4035" y="3276355"/>
            <a:ext cx="1169541" cy="11475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1.bp.blogspot.com/-APSSEFHlIVo/UWvSwUyEh8I/AAAAAAAAQcs/bhPuYLv6oXE/s1600/obasan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85507" y="4913555"/>
            <a:ext cx="954645" cy="129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57761"/>
      </p:ext>
    </p:extLst>
  </p:cSld>
  <p:clrMapOvr>
    <a:masterClrMapping/>
  </p:clrMapOvr>
  <mc:AlternateContent xmlns:mc="http://schemas.openxmlformats.org/markup-compatibility/2006" xmlns:p14="http://schemas.microsoft.com/office/powerpoint/2010/main">
    <mc:Choice Requires="p14">
      <p:transition spd="slow" p14:dur="2000" advTm="1252"/>
    </mc:Choice>
    <mc:Fallback xmlns="">
      <p:transition spd="slow" advTm="125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9989" y="404664"/>
            <a:ext cx="8158506" cy="792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がん</a:t>
            </a:r>
            <a:r>
              <a:rPr lang="ja-JP" altLang="en-US" sz="4000" dirty="0" smtClean="0">
                <a:solidFill>
                  <a:prstClr val="white"/>
                </a:solidFill>
                <a:latin typeface="HGP創英角ﾎﾟｯﾌﾟ体" panose="040B0A00000000000000" pitchFamily="50" charset="-128"/>
                <a:ea typeface="HGP創英角ﾎﾟｯﾌﾟ体" panose="040B0A00000000000000" pitchFamily="50" charset="-128"/>
              </a:rPr>
              <a:t>になりにくく</a:t>
            </a:r>
            <a:r>
              <a:rPr lang="ja-JP" altLang="en-US" sz="4000" dirty="0">
                <a:solidFill>
                  <a:prstClr val="white"/>
                </a:solidFill>
                <a:latin typeface="HGP創英角ﾎﾟｯﾌﾟ体" panose="040B0A00000000000000" pitchFamily="50" charset="-128"/>
                <a:ea typeface="HGP創英角ﾎﾟｯﾌﾟ体" panose="040B0A00000000000000" pitchFamily="50" charset="-128"/>
              </a:rPr>
              <a:t>な</a:t>
            </a:r>
            <a:r>
              <a:rPr kumimoji="1" lang="ja-JP" altLang="en-US" sz="4000" b="0" i="0" u="none" strike="noStrike" kern="1200" cap="none" spc="0" normalizeH="0" baseline="0" noProof="0" dirty="0" smtClean="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るためには？</a:t>
            </a:r>
            <a:endParaRPr kumimoji="1" lang="ja-JP" altLang="en-US" sz="40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4" name="角丸四角形吹き出し 3"/>
          <p:cNvSpPr/>
          <p:nvPr/>
        </p:nvSpPr>
        <p:spPr>
          <a:xfrm>
            <a:off x="467544" y="1412776"/>
            <a:ext cx="8136904" cy="1152128"/>
          </a:xfrm>
          <a:prstGeom prst="wedgeRoundRectCallout">
            <a:avLst>
              <a:gd name="adj1" fmla="val -15013"/>
              <a:gd name="adj2" fmla="val 851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みなさんは、大人になって「がん」になりにくくなるために、どんなことをしたらよいと考えますか？</a:t>
            </a:r>
            <a:endPar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角丸四角形吹き出し 4"/>
          <p:cNvSpPr/>
          <p:nvPr/>
        </p:nvSpPr>
        <p:spPr>
          <a:xfrm>
            <a:off x="1691680" y="5805264"/>
            <a:ext cx="6480720" cy="792088"/>
          </a:xfrm>
          <a:prstGeom prst="wedgeRoundRectCallout">
            <a:avLst>
              <a:gd name="adj1" fmla="val -13181"/>
              <a:gd name="adj2" fmla="val -753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「がん」をふせぐ方法はないのでしょうか？</a:t>
            </a:r>
            <a:endPar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円形吹き出し 5"/>
          <p:cNvSpPr/>
          <p:nvPr/>
        </p:nvSpPr>
        <p:spPr>
          <a:xfrm>
            <a:off x="7380311" y="3284984"/>
            <a:ext cx="1440161" cy="1800200"/>
          </a:xfrm>
          <a:prstGeom prst="wedgeEllipseCallout">
            <a:avLst>
              <a:gd name="adj1" fmla="val -75256"/>
              <a:gd name="adj2" fmla="val -1459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円形吹き出し 6"/>
          <p:cNvSpPr/>
          <p:nvPr/>
        </p:nvSpPr>
        <p:spPr>
          <a:xfrm>
            <a:off x="497463" y="3717032"/>
            <a:ext cx="1728193" cy="1616529"/>
          </a:xfrm>
          <a:prstGeom prst="wedgeEllipseCallout">
            <a:avLst>
              <a:gd name="adj1" fmla="val 90279"/>
              <a:gd name="adj2" fmla="val -345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050" name="Picture 2" descr="http://4.bp.blogspot.com/-5z3Hrgeh_0E/U00KFJ4NcqI/AAAAAAAAfN4/Hj80LS_SDp0/s800/gakusy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586" y="2812603"/>
            <a:ext cx="2611311" cy="274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79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5658" y="1056009"/>
            <a:ext cx="5878550" cy="1077218"/>
          </a:xfrm>
          <a:prstGeom prst="rect">
            <a:avLst/>
          </a:prstGeom>
          <a:noFill/>
        </p:spPr>
        <p:txBody>
          <a:bodyPr wrap="square" rtlCol="0">
            <a:spAutoFit/>
          </a:bodyPr>
          <a:lstStyle/>
          <a:p>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3200" dirty="0" smtClean="0">
                <a:latin typeface="HG創英角ﾎﾟｯﾌﾟ体" panose="040B0A09000000000000" pitchFamily="49" charset="-128"/>
                <a:ea typeface="HG創英角ﾎﾟｯﾌﾟ体" panose="040B0A09000000000000" pitchFamily="49" charset="-128"/>
              </a:rPr>
              <a:t>　</a:t>
            </a:r>
            <a:r>
              <a:rPr kumimoji="1" lang="ja-JP" altLang="en-US" sz="3200" dirty="0" smtClean="0">
                <a:latin typeface="HG創英角ﾎﾟｯﾌﾟ体" panose="040B0A09000000000000" pitchFamily="49" charset="-128"/>
                <a:ea typeface="HG創英角ﾎﾟｯﾌﾟ体" panose="040B0A09000000000000" pitchFamily="49" charset="-128"/>
              </a:rPr>
              <a:t>　運動していると</a:t>
            </a:r>
            <a:endParaRPr kumimoji="1" lang="en-US" altLang="ja-JP" sz="3200" dirty="0" smtClean="0">
              <a:latin typeface="HG創英角ﾎﾟｯﾌﾟ体" panose="040B0A09000000000000" pitchFamily="49" charset="-128"/>
              <a:ea typeface="HG創英角ﾎﾟｯﾌﾟ体" panose="040B0A09000000000000" pitchFamily="49" charset="-128"/>
            </a:endParaRPr>
          </a:p>
          <a:p>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3200" dirty="0" smtClean="0">
                <a:latin typeface="HG創英角ﾎﾟｯﾌﾟ体" panose="040B0A09000000000000" pitchFamily="49" charset="-128"/>
                <a:ea typeface="HG創英角ﾎﾟｯﾌﾟ体" panose="040B0A09000000000000" pitchFamily="49" charset="-128"/>
              </a:rPr>
              <a:t>　　</a:t>
            </a:r>
            <a:r>
              <a:rPr kumimoji="1" lang="ja-JP" altLang="en-US" sz="3200" dirty="0" smtClean="0">
                <a:latin typeface="HG創英角ﾎﾟｯﾌﾟ体" panose="040B0A09000000000000" pitchFamily="49" charset="-128"/>
                <a:ea typeface="HG創英角ﾎﾟｯﾌﾟ体" panose="040B0A09000000000000" pitchFamily="49" charset="-128"/>
              </a:rPr>
              <a:t>がん</a:t>
            </a:r>
            <a:r>
              <a:rPr lang="ja-JP" altLang="en-US" sz="3200" dirty="0" smtClean="0">
                <a:latin typeface="HG創英角ﾎﾟｯﾌﾟ体" panose="040B0A09000000000000" pitchFamily="49" charset="-128"/>
                <a:ea typeface="HG創英角ﾎﾟｯﾌﾟ体" panose="040B0A09000000000000" pitchFamily="49" charset="-128"/>
              </a:rPr>
              <a:t>になりにくくなる？</a:t>
            </a:r>
            <a:endParaRPr kumimoji="1" lang="en-US" altLang="ja-JP" sz="3200" dirty="0" smtClean="0">
              <a:latin typeface="HG創英角ﾎﾟｯﾌﾟ体" panose="040B0A09000000000000" pitchFamily="49" charset="-128"/>
              <a:ea typeface="HG創英角ﾎﾟｯﾌﾟ体" panose="040B0A09000000000000" pitchFamily="49" charset="-128"/>
            </a:endParaRPr>
          </a:p>
        </p:txBody>
      </p:sp>
      <p:pic>
        <p:nvPicPr>
          <p:cNvPr id="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07129"/>
            <a:ext cx="2157198" cy="208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3.bp.blogspot.com/-8eFqADT4Mas/UW4WJdlcDLI/AAAAAAAAQrI/ZKbtbNxURyc/s1600/jungle_jim_ki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573495"/>
            <a:ext cx="3344835" cy="408728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3.bp.blogspot.com/-e5cMybumPyg/UTbWtVQ0FVI/AAAAAAAAOjM/POCNYLdhV2E/s1600/dodgeb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339614"/>
            <a:ext cx="4292476" cy="25550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1741450"/>
      </p:ext>
    </p:extLst>
  </p:cSld>
  <p:clrMapOvr>
    <a:masterClrMapping/>
  </p:clrMapOvr>
  <mc:AlternateContent xmlns:mc="http://schemas.openxmlformats.org/markup-compatibility/2006" xmlns:p14="http://schemas.microsoft.com/office/powerpoint/2010/main">
    <mc:Choice Requires="p14">
      <p:transition spd="slow" p14:dur="2000" advTm="4683"/>
    </mc:Choice>
    <mc:Fallback xmlns="">
      <p:transition spd="slow" advTm="4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wipe(down)">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down)">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8|1.9"/>
</p:tagLst>
</file>

<file path=ppt/tags/tag3.xml><?xml version="1.0" encoding="utf-8"?>
<p:tagLst xmlns:a="http://schemas.openxmlformats.org/drawingml/2006/main" xmlns:r="http://schemas.openxmlformats.org/officeDocument/2006/relationships" xmlns:p="http://schemas.openxmlformats.org/presentationml/2006/main">
  <p:tag name="TIMING" val="|0.8|1.9"/>
</p:tagLst>
</file>

<file path=ppt/tags/tag4.xml><?xml version="1.0" encoding="utf-8"?>
<p:tagLst xmlns:a="http://schemas.openxmlformats.org/drawingml/2006/main" xmlns:r="http://schemas.openxmlformats.org/officeDocument/2006/relationships" xmlns:p="http://schemas.openxmlformats.org/presentationml/2006/main">
  <p:tag name="TIMING" val="|1.2|0.9|1.2"/>
</p:tagLst>
</file>

<file path=ppt/tags/tag5.xml><?xml version="1.0" encoding="utf-8"?>
<p:tagLst xmlns:a="http://schemas.openxmlformats.org/drawingml/2006/main" xmlns:r="http://schemas.openxmlformats.org/officeDocument/2006/relationships" xmlns:p="http://schemas.openxmlformats.org/presentationml/2006/main">
  <p:tag name="TIMING" val="|0.7|0.8"/>
</p:tagLst>
</file>

<file path=ppt/tags/tag6.xml><?xml version="1.0" encoding="utf-8"?>
<p:tagLst xmlns:a="http://schemas.openxmlformats.org/drawingml/2006/main" xmlns:r="http://schemas.openxmlformats.org/officeDocument/2006/relationships" xmlns:p="http://schemas.openxmlformats.org/presentationml/2006/main">
  <p:tag name="TIMING" val="|0.6|0.6|0.7|1"/>
</p:tagLst>
</file>

<file path=ppt/tags/tag7.xml><?xml version="1.0" encoding="utf-8"?>
<p:tagLst xmlns:a="http://schemas.openxmlformats.org/drawingml/2006/main" xmlns:r="http://schemas.openxmlformats.org/officeDocument/2006/relationships" xmlns:p="http://schemas.openxmlformats.org/presentationml/2006/main">
  <p:tag name="TIMING" val="|0.8|0.8|0.6|0.6|0.5|0.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5494</TotalTime>
  <Words>1985</Words>
  <Application>Microsoft Office PowerPoint</Application>
  <PresentationFormat>画面に合わせる (4:3)</PresentationFormat>
  <Paragraphs>191</Paragraphs>
  <Slides>20</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20</vt:i4>
      </vt:variant>
    </vt:vector>
  </HeadingPairs>
  <TitlesOfParts>
    <vt:vector size="35" baseType="lpstr">
      <vt:lpstr>HGP創英角ﾎﾟｯﾌﾟ体</vt:lpstr>
      <vt:lpstr>HGS創英角ﾎﾟｯﾌﾟ体</vt:lpstr>
      <vt:lpstr>HG丸ｺﾞｼｯｸM-PRO</vt:lpstr>
      <vt:lpstr>HG創英角ﾎﾟｯﾌﾟ体</vt:lpstr>
      <vt:lpstr>ＭＳ Ｐゴシック</vt:lpstr>
      <vt:lpstr>新細明體</vt:lpstr>
      <vt:lpstr>メイリオ</vt:lpstr>
      <vt:lpstr>游ゴシック</vt:lpstr>
      <vt:lpstr>游ゴシック Light</vt:lpstr>
      <vt:lpstr>Arial</vt:lpstr>
      <vt:lpstr>Calibri</vt:lpstr>
      <vt:lpstr>Calibri Light</vt:lpstr>
      <vt:lpstr>Office ​​テーマ</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メンタルパートナーのフォローアップについて</dc:title>
  <dc:creator>mieken</dc:creator>
  <cp:lastModifiedBy>mieken</cp:lastModifiedBy>
  <cp:revision>314</cp:revision>
  <cp:lastPrinted>2019-07-29T03:46:22Z</cp:lastPrinted>
  <dcterms:created xsi:type="dcterms:W3CDTF">2013-02-25T07:52:04Z</dcterms:created>
  <dcterms:modified xsi:type="dcterms:W3CDTF">2020-08-13T02:17:15Z</dcterms:modified>
</cp:coreProperties>
</file>